
<file path=[Content_Types].xml><?xml version="1.0" encoding="utf-8"?>
<Types xmlns="http://schemas.openxmlformats.org/package/2006/content-types">
  <Default Extension="vml" ContentType="application/vnd.openxmlformats-officedocument.vmlDrawing"/>
  <Default Extension="xlsx" ContentType="application/vnd.openxmlformats-officedocument.spreadsheetml.sheet"/>
  <Default Extension="png" ContentType="image/png"/>
  <Default Extension="jpeg" ContentType="image/jpeg"/>
  <Default Extension="JPG" ContentType="image/.jpg"/>
  <Default Extension="emf" ContentType="image/x-emf"/>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3"/>
    <p:sldId id="260" r:id="rId4"/>
    <p:sldId id="289" r:id="rId5"/>
    <p:sldId id="490" r:id="rId6"/>
    <p:sldId id="485" r:id="rId7"/>
    <p:sldId id="489" r:id="rId8"/>
    <p:sldId id="483" r:id="rId9"/>
    <p:sldId id="491" r:id="rId10"/>
    <p:sldId id="493" r:id="rId11"/>
    <p:sldId id="546" r:id="rId12"/>
    <p:sldId id="515" r:id="rId13"/>
    <p:sldId id="516" r:id="rId14"/>
    <p:sldId id="513" r:id="rId15"/>
    <p:sldId id="547" r:id="rId16"/>
    <p:sldId id="494" r:id="rId17"/>
    <p:sldId id="495" r:id="rId18"/>
    <p:sldId id="496" r:id="rId19"/>
    <p:sldId id="497" r:id="rId20"/>
    <p:sldId id="498" r:id="rId21"/>
    <p:sldId id="499" r:id="rId22"/>
    <p:sldId id="500" r:id="rId23"/>
    <p:sldId id="502" r:id="rId24"/>
    <p:sldId id="503" r:id="rId25"/>
    <p:sldId id="514" r:id="rId26"/>
    <p:sldId id="504" r:id="rId27"/>
    <p:sldId id="505" r:id="rId28"/>
    <p:sldId id="517" r:id="rId29"/>
    <p:sldId id="376" r:id="rId30"/>
    <p:sldId id="518" r:id="rId31"/>
    <p:sldId id="484" r:id="rId32"/>
    <p:sldId id="439" r:id="rId33"/>
    <p:sldId id="482" r:id="rId34"/>
    <p:sldId id="519" r:id="rId35"/>
    <p:sldId id="524" r:id="rId36"/>
    <p:sldId id="520" r:id="rId37"/>
    <p:sldId id="521" r:id="rId38"/>
    <p:sldId id="522" r:id="rId39"/>
    <p:sldId id="523" r:id="rId40"/>
    <p:sldId id="544" r:id="rId41"/>
    <p:sldId id="543" r:id="rId42"/>
  </p:sldIdLst>
  <p:sldSz cx="11522075" cy="6480175"/>
  <p:notesSz cx="6858000" cy="9144000"/>
  <p:custDataLst>
    <p:tags r:id="rId47"/>
  </p:custData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74" userDrawn="1">
          <p15:clr>
            <a:srgbClr val="A4A3A4"/>
          </p15:clr>
        </p15:guide>
        <p15:guide id="2" pos="36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1902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3"/>
    <p:restoredTop sz="96238"/>
  </p:normalViewPr>
  <p:slideViewPr>
    <p:cSldViewPr showGuides="1">
      <p:cViewPr>
        <p:scale>
          <a:sx n="90" d="100"/>
          <a:sy n="90" d="100"/>
        </p:scale>
        <p:origin x="514" y="-38"/>
      </p:cViewPr>
      <p:guideLst>
        <p:guide orient="horz" pos="2174"/>
        <p:guide pos="3603"/>
      </p:guideLst>
    </p:cSldViewPr>
  </p:slideViewPr>
  <p:notesTextViewPr>
    <p:cViewPr>
      <p:scale>
        <a:sx n="1" d="1"/>
        <a:sy n="1" d="1"/>
      </p:scale>
      <p:origin x="0" y="0"/>
    </p:cViewPr>
  </p:notesTextViewPr>
  <p:gridSpacing cx="69849" cy="69849"/>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7" Type="http://schemas.openxmlformats.org/officeDocument/2006/relationships/tags" Target="tags/tag6.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notesMaster" Target="notesMasters/notesMaster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5#8">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9">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595F499E-CCA5-4B5B-9AE2-B024308FCFBC}" type="doc">
      <dgm:prSet loTypeId="urn:microsoft.com/office/officeart/2005/8/layout/cycle5" loCatId="cycle" qsTypeId="urn:microsoft.com/office/officeart/2005/8/quickstyle/simple1#10" qsCatId="simple" csTypeId="urn:microsoft.com/office/officeart/2005/8/colors/colorful5#8" csCatId="colorful" phldr="1"/>
      <dgm:spPr/>
      <dgm:t>
        <a:bodyPr/>
        <a:lstStyle/>
        <a:p>
          <a:endParaRPr lang="zh-CN" altLang="en-US"/>
        </a:p>
      </dgm:t>
    </dgm:pt>
    <dgm:pt modelId="{166A4060-2958-4050-8299-BE54CD09162C}">
      <dgm:prSet phldrT="[文本]" custT="1"/>
      <dgm:spPr/>
      <dgm:t>
        <a:bodyPr/>
        <a:lstStyle/>
        <a:p>
          <a:r>
            <a:rPr lang="zh-CN" altLang="en-US" sz="1800" b="1" dirty="0"/>
            <a:t>预防</a:t>
          </a:r>
        </a:p>
      </dgm:t>
    </dgm:pt>
    <dgm:pt modelId="{F7EF45EC-4F01-4E48-A16B-4C6FC44C3A46}" cxnId="{70DABE25-B419-42CF-9285-4485322981A0}" type="parTrans">
      <dgm:prSet/>
      <dgm:spPr/>
      <dgm:t>
        <a:bodyPr/>
        <a:lstStyle/>
        <a:p>
          <a:endParaRPr lang="zh-CN" altLang="en-US" sz="1800" b="1"/>
        </a:p>
      </dgm:t>
    </dgm:pt>
    <dgm:pt modelId="{334A70CB-2781-4346-B974-79FF94EED574}" cxnId="{70DABE25-B419-42CF-9285-4485322981A0}" type="sibTrans">
      <dgm:prSet/>
      <dgm:spPr/>
      <dgm:t>
        <a:bodyPr/>
        <a:lstStyle/>
        <a:p>
          <a:endParaRPr lang="zh-CN" altLang="en-US" sz="1800" b="1"/>
        </a:p>
      </dgm:t>
    </dgm:pt>
    <dgm:pt modelId="{18F6871A-4900-4F90-9A98-21A2F1007F7E}">
      <dgm:prSet phldrT="[文本]" custT="1"/>
      <dgm:spPr/>
      <dgm:t>
        <a:bodyPr/>
        <a:lstStyle/>
        <a:p>
          <a:r>
            <a:rPr lang="zh-CN" altLang="en-US" sz="1800" b="1" dirty="0"/>
            <a:t>防错</a:t>
          </a:r>
        </a:p>
      </dgm:t>
    </dgm:pt>
    <dgm:pt modelId="{F813A3DC-6B46-41DD-80FA-D07717903897}" cxnId="{282F2BF7-0DC5-4B38-A497-898EC2E6FCCC}" type="parTrans">
      <dgm:prSet/>
      <dgm:spPr/>
      <dgm:t>
        <a:bodyPr/>
        <a:lstStyle/>
        <a:p>
          <a:endParaRPr lang="zh-CN" altLang="en-US" sz="1800" b="1"/>
        </a:p>
      </dgm:t>
    </dgm:pt>
    <dgm:pt modelId="{54D4D226-2246-4A99-A842-BD8C6CA96B6C}" cxnId="{282F2BF7-0DC5-4B38-A497-898EC2E6FCCC}" type="sibTrans">
      <dgm:prSet/>
      <dgm:spPr/>
      <dgm:t>
        <a:bodyPr/>
        <a:lstStyle/>
        <a:p>
          <a:endParaRPr lang="zh-CN" altLang="en-US" sz="1800" b="1"/>
        </a:p>
      </dgm:t>
    </dgm:pt>
    <dgm:pt modelId="{3A375524-5C57-4B54-B2E4-8A1F8372FCFD}">
      <dgm:prSet phldrT="[文本]" custT="1"/>
      <dgm:spPr/>
      <dgm:t>
        <a:bodyPr/>
        <a:lstStyle/>
        <a:p>
          <a:r>
            <a:rPr lang="zh-CN" altLang="en-US" sz="1800" b="1" dirty="0"/>
            <a:t>减少</a:t>
          </a:r>
          <a:endParaRPr lang="en-US" altLang="zh-CN" sz="1800" b="1" dirty="0"/>
        </a:p>
        <a:p>
          <a:r>
            <a:rPr lang="zh-CN" altLang="en-US" sz="1800" b="1" dirty="0"/>
            <a:t>损失</a:t>
          </a:r>
        </a:p>
      </dgm:t>
    </dgm:pt>
    <dgm:pt modelId="{2A9E447F-84C3-46B5-B91D-8693E83EA632}" cxnId="{79B16A4D-EE18-4296-95B4-06DECB4494AA}" type="parTrans">
      <dgm:prSet/>
      <dgm:spPr/>
      <dgm:t>
        <a:bodyPr/>
        <a:lstStyle/>
        <a:p>
          <a:endParaRPr lang="zh-CN" altLang="en-US" sz="1800" b="1"/>
        </a:p>
      </dgm:t>
    </dgm:pt>
    <dgm:pt modelId="{FEFEFE11-A1B9-4483-A17A-7CB333C4A1C0}" cxnId="{79B16A4D-EE18-4296-95B4-06DECB4494AA}" type="sibTrans">
      <dgm:prSet/>
      <dgm:spPr/>
      <dgm:t>
        <a:bodyPr/>
        <a:lstStyle/>
        <a:p>
          <a:endParaRPr lang="zh-CN" altLang="en-US" sz="1800" b="1"/>
        </a:p>
      </dgm:t>
    </dgm:pt>
    <dgm:pt modelId="{CCA1117B-5571-46AD-9822-046F22384442}">
      <dgm:prSet phldrT="[文本]" custT="1"/>
      <dgm:spPr/>
      <dgm:t>
        <a:bodyPr/>
        <a:lstStyle/>
        <a:p>
          <a:r>
            <a:rPr lang="zh-CN" altLang="en-US" sz="1800" b="1" dirty="0"/>
            <a:t>团队</a:t>
          </a:r>
          <a:endParaRPr lang="en-US" altLang="zh-CN" sz="1800" b="1" dirty="0"/>
        </a:p>
        <a:p>
          <a:r>
            <a:rPr lang="zh-CN" altLang="en-US" sz="1800" b="1" dirty="0"/>
            <a:t>合作</a:t>
          </a:r>
        </a:p>
      </dgm:t>
    </dgm:pt>
    <dgm:pt modelId="{9F2B24FA-F841-48B6-916B-2F85D0FBF8A0}" cxnId="{89D02ABA-F01D-4A42-A371-0FD1932952B8}" type="parTrans">
      <dgm:prSet/>
      <dgm:spPr/>
      <dgm:t>
        <a:bodyPr/>
        <a:lstStyle/>
        <a:p>
          <a:endParaRPr lang="zh-CN" altLang="en-US" sz="1800" b="1"/>
        </a:p>
      </dgm:t>
    </dgm:pt>
    <dgm:pt modelId="{B0B6F377-8E91-41B8-ABC5-81752C353CC7}" cxnId="{89D02ABA-F01D-4A42-A371-0FD1932952B8}" type="sibTrans">
      <dgm:prSet/>
      <dgm:spPr/>
      <dgm:t>
        <a:bodyPr/>
        <a:lstStyle/>
        <a:p>
          <a:endParaRPr lang="zh-CN" altLang="en-US" sz="1800" b="1"/>
        </a:p>
      </dgm:t>
    </dgm:pt>
    <dgm:pt modelId="{6BAF97E7-2765-43AF-9F9F-46ADDB6684B0}">
      <dgm:prSet phldrT="[文本]" custT="1"/>
      <dgm:spPr/>
      <dgm:t>
        <a:bodyPr/>
        <a:lstStyle/>
        <a:p>
          <a:r>
            <a:rPr lang="zh-CN" altLang="en-US" sz="1800" b="1" dirty="0"/>
            <a:t>持续</a:t>
          </a:r>
          <a:endParaRPr lang="en-US" altLang="zh-CN" sz="1800" b="1" dirty="0"/>
        </a:p>
        <a:p>
          <a:r>
            <a:rPr lang="zh-CN" altLang="en-US" sz="1800" b="1" dirty="0"/>
            <a:t>改进</a:t>
          </a:r>
        </a:p>
      </dgm:t>
    </dgm:pt>
    <dgm:pt modelId="{ACA530B4-BAE4-44D4-B24C-B7000A1E40AE}" cxnId="{DA70608E-B3C6-4FF5-8499-52F5A7ED796E}" type="parTrans">
      <dgm:prSet/>
      <dgm:spPr/>
      <dgm:t>
        <a:bodyPr/>
        <a:lstStyle/>
        <a:p>
          <a:endParaRPr lang="zh-CN" altLang="en-US" sz="1800" b="1"/>
        </a:p>
      </dgm:t>
    </dgm:pt>
    <dgm:pt modelId="{81BE5E6D-A636-4070-B7B9-D3471E4EFE33}" cxnId="{DA70608E-B3C6-4FF5-8499-52F5A7ED796E}" type="sibTrans">
      <dgm:prSet/>
      <dgm:spPr/>
      <dgm:t>
        <a:bodyPr/>
        <a:lstStyle/>
        <a:p>
          <a:endParaRPr lang="zh-CN" altLang="en-US" sz="1800" b="1"/>
        </a:p>
      </dgm:t>
    </dgm:pt>
    <dgm:pt modelId="{47293540-FC38-4969-95B2-6333312F3F62}">
      <dgm:prSet custT="1"/>
      <dgm:spPr/>
      <dgm:t>
        <a:bodyPr/>
        <a:lstStyle/>
        <a:p>
          <a:r>
            <a:rPr lang="zh-CN" altLang="en-US" sz="1800" b="1" dirty="0"/>
            <a:t>减少</a:t>
          </a:r>
          <a:endParaRPr lang="en-US" altLang="zh-CN" sz="1800" b="1" dirty="0"/>
        </a:p>
        <a:p>
          <a:r>
            <a:rPr lang="zh-CN" altLang="en-US" sz="1800" b="1" dirty="0"/>
            <a:t>浪费</a:t>
          </a:r>
        </a:p>
      </dgm:t>
    </dgm:pt>
    <dgm:pt modelId="{927CE5DB-38DC-4748-9017-D7C440FDD1DF}" cxnId="{2706F7BB-3217-4B2B-A7CB-B7BFE8AC07B4}" type="parTrans">
      <dgm:prSet/>
      <dgm:spPr/>
      <dgm:t>
        <a:bodyPr/>
        <a:lstStyle/>
        <a:p>
          <a:endParaRPr lang="zh-CN" altLang="en-US" sz="1800" b="1"/>
        </a:p>
      </dgm:t>
    </dgm:pt>
    <dgm:pt modelId="{38DA1800-33C2-4A8E-8638-728B886D82B1}" cxnId="{2706F7BB-3217-4B2B-A7CB-B7BFE8AC07B4}" type="sibTrans">
      <dgm:prSet/>
      <dgm:spPr/>
      <dgm:t>
        <a:bodyPr/>
        <a:lstStyle/>
        <a:p>
          <a:endParaRPr lang="zh-CN" altLang="en-US" sz="1800" b="1"/>
        </a:p>
      </dgm:t>
    </dgm:pt>
    <dgm:pt modelId="{523020F5-A713-4F4D-8A2F-769DB2A41911}" type="pres">
      <dgm:prSet presAssocID="{595F499E-CCA5-4B5B-9AE2-B024308FCFBC}" presName="cycle" presStyleCnt="0">
        <dgm:presLayoutVars>
          <dgm:dir/>
          <dgm:resizeHandles val="exact"/>
        </dgm:presLayoutVars>
      </dgm:prSet>
      <dgm:spPr/>
    </dgm:pt>
    <dgm:pt modelId="{CE1A16EA-F266-4F87-85C0-05861B93267E}" type="pres">
      <dgm:prSet presAssocID="{166A4060-2958-4050-8299-BE54CD09162C}" presName="node" presStyleLbl="node1" presStyleIdx="0" presStyleCnt="6">
        <dgm:presLayoutVars>
          <dgm:bulletEnabled val="1"/>
        </dgm:presLayoutVars>
      </dgm:prSet>
      <dgm:spPr/>
    </dgm:pt>
    <dgm:pt modelId="{F54A0CE3-12ED-41AD-A866-CCC4ABE7359F}" type="pres">
      <dgm:prSet presAssocID="{166A4060-2958-4050-8299-BE54CD09162C}" presName="spNode" presStyleCnt="0"/>
      <dgm:spPr/>
    </dgm:pt>
    <dgm:pt modelId="{81792DC9-0C3E-4B18-9773-DDC0C7ABC498}" type="pres">
      <dgm:prSet presAssocID="{334A70CB-2781-4346-B974-79FF94EED574}" presName="sibTrans" presStyleLbl="sibTrans1D1" presStyleIdx="0" presStyleCnt="6"/>
      <dgm:spPr/>
    </dgm:pt>
    <dgm:pt modelId="{AB7423CF-F46A-409D-9F87-D33EE45EAFCA}" type="pres">
      <dgm:prSet presAssocID="{18F6871A-4900-4F90-9A98-21A2F1007F7E}" presName="node" presStyleLbl="node1" presStyleIdx="1" presStyleCnt="6">
        <dgm:presLayoutVars>
          <dgm:bulletEnabled val="1"/>
        </dgm:presLayoutVars>
      </dgm:prSet>
      <dgm:spPr/>
    </dgm:pt>
    <dgm:pt modelId="{C8E60CA5-AD29-48D7-A24E-EF46AF092A42}" type="pres">
      <dgm:prSet presAssocID="{18F6871A-4900-4F90-9A98-21A2F1007F7E}" presName="spNode" presStyleCnt="0"/>
      <dgm:spPr/>
    </dgm:pt>
    <dgm:pt modelId="{4A406118-8A8C-4798-BAB1-61838FD17F81}" type="pres">
      <dgm:prSet presAssocID="{54D4D226-2246-4A99-A842-BD8C6CA96B6C}" presName="sibTrans" presStyleLbl="sibTrans1D1" presStyleIdx="1" presStyleCnt="6"/>
      <dgm:spPr/>
    </dgm:pt>
    <dgm:pt modelId="{692099EF-CD61-4117-9962-430A47201F2E}" type="pres">
      <dgm:prSet presAssocID="{47293540-FC38-4969-95B2-6333312F3F62}" presName="node" presStyleLbl="node1" presStyleIdx="2" presStyleCnt="6">
        <dgm:presLayoutVars>
          <dgm:bulletEnabled val="1"/>
        </dgm:presLayoutVars>
      </dgm:prSet>
      <dgm:spPr/>
    </dgm:pt>
    <dgm:pt modelId="{17A65E52-C85B-4BE4-B34D-83DD930F5BB9}" type="pres">
      <dgm:prSet presAssocID="{47293540-FC38-4969-95B2-6333312F3F62}" presName="spNode" presStyleCnt="0"/>
      <dgm:spPr/>
    </dgm:pt>
    <dgm:pt modelId="{96AA62F3-F6A7-4837-8311-1E82F451D1C8}" type="pres">
      <dgm:prSet presAssocID="{38DA1800-33C2-4A8E-8638-728B886D82B1}" presName="sibTrans" presStyleLbl="sibTrans1D1" presStyleIdx="2" presStyleCnt="6"/>
      <dgm:spPr/>
    </dgm:pt>
    <dgm:pt modelId="{C8812998-57E5-4056-97A5-12905FD3B068}" type="pres">
      <dgm:prSet presAssocID="{3A375524-5C57-4B54-B2E4-8A1F8372FCFD}" presName="node" presStyleLbl="node1" presStyleIdx="3" presStyleCnt="6">
        <dgm:presLayoutVars>
          <dgm:bulletEnabled val="1"/>
        </dgm:presLayoutVars>
      </dgm:prSet>
      <dgm:spPr/>
    </dgm:pt>
    <dgm:pt modelId="{39CD58D5-A70F-442E-8446-ADD7BEF6275D}" type="pres">
      <dgm:prSet presAssocID="{3A375524-5C57-4B54-B2E4-8A1F8372FCFD}" presName="spNode" presStyleCnt="0"/>
      <dgm:spPr/>
    </dgm:pt>
    <dgm:pt modelId="{D3CD8453-7C0E-4C8A-9233-511BA0910856}" type="pres">
      <dgm:prSet presAssocID="{FEFEFE11-A1B9-4483-A17A-7CB333C4A1C0}" presName="sibTrans" presStyleLbl="sibTrans1D1" presStyleIdx="3" presStyleCnt="6"/>
      <dgm:spPr/>
    </dgm:pt>
    <dgm:pt modelId="{27E7F746-6D72-4152-A0B0-7E244FC21910}" type="pres">
      <dgm:prSet presAssocID="{CCA1117B-5571-46AD-9822-046F22384442}" presName="node" presStyleLbl="node1" presStyleIdx="4" presStyleCnt="6" custRadScaleRad="101202" custRadScaleInc="3810">
        <dgm:presLayoutVars>
          <dgm:bulletEnabled val="1"/>
        </dgm:presLayoutVars>
      </dgm:prSet>
      <dgm:spPr/>
    </dgm:pt>
    <dgm:pt modelId="{7E5CFBB0-849E-4050-BEF3-84E8E294B191}" type="pres">
      <dgm:prSet presAssocID="{CCA1117B-5571-46AD-9822-046F22384442}" presName="spNode" presStyleCnt="0"/>
      <dgm:spPr/>
    </dgm:pt>
    <dgm:pt modelId="{C284E253-B766-4C5F-95F7-325E8443F613}" type="pres">
      <dgm:prSet presAssocID="{B0B6F377-8E91-41B8-ABC5-81752C353CC7}" presName="sibTrans" presStyleLbl="sibTrans1D1" presStyleIdx="4" presStyleCnt="6"/>
      <dgm:spPr/>
    </dgm:pt>
    <dgm:pt modelId="{953F16D2-5E77-4618-9932-630EF8442274}" type="pres">
      <dgm:prSet presAssocID="{6BAF97E7-2765-43AF-9F9F-46ADDB6684B0}" presName="node" presStyleLbl="node1" presStyleIdx="5" presStyleCnt="6">
        <dgm:presLayoutVars>
          <dgm:bulletEnabled val="1"/>
        </dgm:presLayoutVars>
      </dgm:prSet>
      <dgm:spPr/>
    </dgm:pt>
    <dgm:pt modelId="{4D42EF04-12DD-4FFC-869E-40A12CFD515E}" type="pres">
      <dgm:prSet presAssocID="{6BAF97E7-2765-43AF-9F9F-46ADDB6684B0}" presName="spNode" presStyleCnt="0"/>
      <dgm:spPr/>
    </dgm:pt>
    <dgm:pt modelId="{DB8BA963-22FA-4D8C-A5B7-1142AD57A79F}" type="pres">
      <dgm:prSet presAssocID="{81BE5E6D-A636-4070-B7B9-D3471E4EFE33}" presName="sibTrans" presStyleLbl="sibTrans1D1" presStyleIdx="5" presStyleCnt="6"/>
      <dgm:spPr/>
    </dgm:pt>
  </dgm:ptLst>
  <dgm:cxnLst>
    <dgm:cxn modelId="{6D01D802-FE94-4D30-B14F-D1B12D6052D7}" type="presOf" srcId="{166A4060-2958-4050-8299-BE54CD09162C}" destId="{CE1A16EA-F266-4F87-85C0-05861B93267E}" srcOrd="0" destOrd="0" presId="urn:microsoft.com/office/officeart/2005/8/layout/cycle5"/>
    <dgm:cxn modelId="{68E0B10A-D194-4E04-9360-5C0764C46B23}" type="presOf" srcId="{CCA1117B-5571-46AD-9822-046F22384442}" destId="{27E7F746-6D72-4152-A0B0-7E244FC21910}" srcOrd="0" destOrd="0" presId="urn:microsoft.com/office/officeart/2005/8/layout/cycle5"/>
    <dgm:cxn modelId="{70DABE25-B419-42CF-9285-4485322981A0}" srcId="{595F499E-CCA5-4B5B-9AE2-B024308FCFBC}" destId="{166A4060-2958-4050-8299-BE54CD09162C}" srcOrd="0" destOrd="0" parTransId="{F7EF45EC-4F01-4E48-A16B-4C6FC44C3A46}" sibTransId="{334A70CB-2781-4346-B974-79FF94EED574}"/>
    <dgm:cxn modelId="{14111639-292D-4CC0-BFA8-B9E51D0E0B7A}" type="presOf" srcId="{B0B6F377-8E91-41B8-ABC5-81752C353CC7}" destId="{C284E253-B766-4C5F-95F7-325E8443F613}" srcOrd="0" destOrd="0" presId="urn:microsoft.com/office/officeart/2005/8/layout/cycle5"/>
    <dgm:cxn modelId="{5D184B5B-ABF2-40C0-BCAC-B88A314266E7}" type="presOf" srcId="{6BAF97E7-2765-43AF-9F9F-46ADDB6684B0}" destId="{953F16D2-5E77-4618-9932-630EF8442274}" srcOrd="0" destOrd="0" presId="urn:microsoft.com/office/officeart/2005/8/layout/cycle5"/>
    <dgm:cxn modelId="{361AD361-4465-443A-AC2A-D63B15AC1995}" type="presOf" srcId="{54D4D226-2246-4A99-A842-BD8C6CA96B6C}" destId="{4A406118-8A8C-4798-BAB1-61838FD17F81}" srcOrd="0" destOrd="0" presId="urn:microsoft.com/office/officeart/2005/8/layout/cycle5"/>
    <dgm:cxn modelId="{79B16A4D-EE18-4296-95B4-06DECB4494AA}" srcId="{595F499E-CCA5-4B5B-9AE2-B024308FCFBC}" destId="{3A375524-5C57-4B54-B2E4-8A1F8372FCFD}" srcOrd="3" destOrd="0" parTransId="{2A9E447F-84C3-46B5-B91D-8693E83EA632}" sibTransId="{FEFEFE11-A1B9-4483-A17A-7CB333C4A1C0}"/>
    <dgm:cxn modelId="{9D07B86F-26E9-4908-BDB7-15B380FE28D2}" type="presOf" srcId="{334A70CB-2781-4346-B974-79FF94EED574}" destId="{81792DC9-0C3E-4B18-9773-DDC0C7ABC498}" srcOrd="0" destOrd="0" presId="urn:microsoft.com/office/officeart/2005/8/layout/cycle5"/>
    <dgm:cxn modelId="{DA70608E-B3C6-4FF5-8499-52F5A7ED796E}" srcId="{595F499E-CCA5-4B5B-9AE2-B024308FCFBC}" destId="{6BAF97E7-2765-43AF-9F9F-46ADDB6684B0}" srcOrd="5" destOrd="0" parTransId="{ACA530B4-BAE4-44D4-B24C-B7000A1E40AE}" sibTransId="{81BE5E6D-A636-4070-B7B9-D3471E4EFE33}"/>
    <dgm:cxn modelId="{B6F454A9-1C9E-47E2-AE1E-9BE7E6EAD7AC}" type="presOf" srcId="{595F499E-CCA5-4B5B-9AE2-B024308FCFBC}" destId="{523020F5-A713-4F4D-8A2F-769DB2A41911}" srcOrd="0" destOrd="0" presId="urn:microsoft.com/office/officeart/2005/8/layout/cycle5"/>
    <dgm:cxn modelId="{89D02ABA-F01D-4A42-A371-0FD1932952B8}" srcId="{595F499E-CCA5-4B5B-9AE2-B024308FCFBC}" destId="{CCA1117B-5571-46AD-9822-046F22384442}" srcOrd="4" destOrd="0" parTransId="{9F2B24FA-F841-48B6-916B-2F85D0FBF8A0}" sibTransId="{B0B6F377-8E91-41B8-ABC5-81752C353CC7}"/>
    <dgm:cxn modelId="{2706F7BB-3217-4B2B-A7CB-B7BFE8AC07B4}" srcId="{595F499E-CCA5-4B5B-9AE2-B024308FCFBC}" destId="{47293540-FC38-4969-95B2-6333312F3F62}" srcOrd="2" destOrd="0" parTransId="{927CE5DB-38DC-4748-9017-D7C440FDD1DF}" sibTransId="{38DA1800-33C2-4A8E-8638-728B886D82B1}"/>
    <dgm:cxn modelId="{C36697BC-A232-4C2D-9D22-70960FB4FAC2}" type="presOf" srcId="{18F6871A-4900-4F90-9A98-21A2F1007F7E}" destId="{AB7423CF-F46A-409D-9F87-D33EE45EAFCA}" srcOrd="0" destOrd="0" presId="urn:microsoft.com/office/officeart/2005/8/layout/cycle5"/>
    <dgm:cxn modelId="{88D7CAC6-A8E3-4C3B-9B83-A556A45C85A2}" type="presOf" srcId="{47293540-FC38-4969-95B2-6333312F3F62}" destId="{692099EF-CD61-4117-9962-430A47201F2E}" srcOrd="0" destOrd="0" presId="urn:microsoft.com/office/officeart/2005/8/layout/cycle5"/>
    <dgm:cxn modelId="{1963E0C7-8221-4D79-B530-12C01718C6B6}" type="presOf" srcId="{3A375524-5C57-4B54-B2E4-8A1F8372FCFD}" destId="{C8812998-57E5-4056-97A5-12905FD3B068}" srcOrd="0" destOrd="0" presId="urn:microsoft.com/office/officeart/2005/8/layout/cycle5"/>
    <dgm:cxn modelId="{C6C991D7-91AD-4AF5-ADFC-EF8DA55917C7}" type="presOf" srcId="{81BE5E6D-A636-4070-B7B9-D3471E4EFE33}" destId="{DB8BA963-22FA-4D8C-A5B7-1142AD57A79F}" srcOrd="0" destOrd="0" presId="urn:microsoft.com/office/officeart/2005/8/layout/cycle5"/>
    <dgm:cxn modelId="{2B4D41E8-70F9-4002-B90C-E431F4E5934F}" type="presOf" srcId="{38DA1800-33C2-4A8E-8638-728B886D82B1}" destId="{96AA62F3-F6A7-4837-8311-1E82F451D1C8}" srcOrd="0" destOrd="0" presId="urn:microsoft.com/office/officeart/2005/8/layout/cycle5"/>
    <dgm:cxn modelId="{20764FEA-1188-4F24-A3B5-5B0EF922DD92}" type="presOf" srcId="{FEFEFE11-A1B9-4483-A17A-7CB333C4A1C0}" destId="{D3CD8453-7C0E-4C8A-9233-511BA0910856}" srcOrd="0" destOrd="0" presId="urn:microsoft.com/office/officeart/2005/8/layout/cycle5"/>
    <dgm:cxn modelId="{282F2BF7-0DC5-4B38-A497-898EC2E6FCCC}" srcId="{595F499E-CCA5-4B5B-9AE2-B024308FCFBC}" destId="{18F6871A-4900-4F90-9A98-21A2F1007F7E}" srcOrd="1" destOrd="0" parTransId="{F813A3DC-6B46-41DD-80FA-D07717903897}" sibTransId="{54D4D226-2246-4A99-A842-BD8C6CA96B6C}"/>
    <dgm:cxn modelId="{D074C242-7144-466E-94AD-BBF6A4690A65}" type="presParOf" srcId="{523020F5-A713-4F4D-8A2F-769DB2A41911}" destId="{CE1A16EA-F266-4F87-85C0-05861B93267E}" srcOrd="0" destOrd="0" presId="urn:microsoft.com/office/officeart/2005/8/layout/cycle5"/>
    <dgm:cxn modelId="{EB13AAED-A13C-4B72-BC72-34232AF08BE6}" type="presParOf" srcId="{523020F5-A713-4F4D-8A2F-769DB2A41911}" destId="{F54A0CE3-12ED-41AD-A866-CCC4ABE7359F}" srcOrd="1" destOrd="0" presId="urn:microsoft.com/office/officeart/2005/8/layout/cycle5"/>
    <dgm:cxn modelId="{B5BE5CB4-0221-4DC9-96E8-A60FDB247B97}" type="presParOf" srcId="{523020F5-A713-4F4D-8A2F-769DB2A41911}" destId="{81792DC9-0C3E-4B18-9773-DDC0C7ABC498}" srcOrd="2" destOrd="0" presId="urn:microsoft.com/office/officeart/2005/8/layout/cycle5"/>
    <dgm:cxn modelId="{B054C989-EC1C-457D-BA37-40CD26541B9A}" type="presParOf" srcId="{523020F5-A713-4F4D-8A2F-769DB2A41911}" destId="{AB7423CF-F46A-409D-9F87-D33EE45EAFCA}" srcOrd="3" destOrd="0" presId="urn:microsoft.com/office/officeart/2005/8/layout/cycle5"/>
    <dgm:cxn modelId="{A9BB67B1-3374-4AB0-88D0-DFA07FBD0129}" type="presParOf" srcId="{523020F5-A713-4F4D-8A2F-769DB2A41911}" destId="{C8E60CA5-AD29-48D7-A24E-EF46AF092A42}" srcOrd="4" destOrd="0" presId="urn:microsoft.com/office/officeart/2005/8/layout/cycle5"/>
    <dgm:cxn modelId="{F279C2CF-5FA6-490A-A1F0-E2D9CF8C24B1}" type="presParOf" srcId="{523020F5-A713-4F4D-8A2F-769DB2A41911}" destId="{4A406118-8A8C-4798-BAB1-61838FD17F81}" srcOrd="5" destOrd="0" presId="urn:microsoft.com/office/officeart/2005/8/layout/cycle5"/>
    <dgm:cxn modelId="{CC0FB3B1-2207-44AD-B920-2A2E1838A697}" type="presParOf" srcId="{523020F5-A713-4F4D-8A2F-769DB2A41911}" destId="{692099EF-CD61-4117-9962-430A47201F2E}" srcOrd="6" destOrd="0" presId="urn:microsoft.com/office/officeart/2005/8/layout/cycle5"/>
    <dgm:cxn modelId="{5BA87D70-57AC-4E63-8820-40A8570F7EC0}" type="presParOf" srcId="{523020F5-A713-4F4D-8A2F-769DB2A41911}" destId="{17A65E52-C85B-4BE4-B34D-83DD930F5BB9}" srcOrd="7" destOrd="0" presId="urn:microsoft.com/office/officeart/2005/8/layout/cycle5"/>
    <dgm:cxn modelId="{EB99EB66-5386-42D5-A084-F5254C921CF9}" type="presParOf" srcId="{523020F5-A713-4F4D-8A2F-769DB2A41911}" destId="{96AA62F3-F6A7-4837-8311-1E82F451D1C8}" srcOrd="8" destOrd="0" presId="urn:microsoft.com/office/officeart/2005/8/layout/cycle5"/>
    <dgm:cxn modelId="{1C398C1F-2B06-4ECA-B6BE-BC53AFB3B3DC}" type="presParOf" srcId="{523020F5-A713-4F4D-8A2F-769DB2A41911}" destId="{C8812998-57E5-4056-97A5-12905FD3B068}" srcOrd="9" destOrd="0" presId="urn:microsoft.com/office/officeart/2005/8/layout/cycle5"/>
    <dgm:cxn modelId="{E2DDC341-5DC1-43C5-A146-839D2AC48770}" type="presParOf" srcId="{523020F5-A713-4F4D-8A2F-769DB2A41911}" destId="{39CD58D5-A70F-442E-8446-ADD7BEF6275D}" srcOrd="10" destOrd="0" presId="urn:microsoft.com/office/officeart/2005/8/layout/cycle5"/>
    <dgm:cxn modelId="{50CCD268-1B53-4F7F-B2A5-45940DDDD0B6}" type="presParOf" srcId="{523020F5-A713-4F4D-8A2F-769DB2A41911}" destId="{D3CD8453-7C0E-4C8A-9233-511BA0910856}" srcOrd="11" destOrd="0" presId="urn:microsoft.com/office/officeart/2005/8/layout/cycle5"/>
    <dgm:cxn modelId="{CCB12464-0B84-4FA1-8C3F-61872E692B40}" type="presParOf" srcId="{523020F5-A713-4F4D-8A2F-769DB2A41911}" destId="{27E7F746-6D72-4152-A0B0-7E244FC21910}" srcOrd="12" destOrd="0" presId="urn:microsoft.com/office/officeart/2005/8/layout/cycle5"/>
    <dgm:cxn modelId="{71670002-3E96-4D43-86F4-23111AC0F96E}" type="presParOf" srcId="{523020F5-A713-4F4D-8A2F-769DB2A41911}" destId="{7E5CFBB0-849E-4050-BEF3-84E8E294B191}" srcOrd="13" destOrd="0" presId="urn:microsoft.com/office/officeart/2005/8/layout/cycle5"/>
    <dgm:cxn modelId="{2004CC2C-119F-4850-A61D-AF749F9F32F5}" type="presParOf" srcId="{523020F5-A713-4F4D-8A2F-769DB2A41911}" destId="{C284E253-B766-4C5F-95F7-325E8443F613}" srcOrd="14" destOrd="0" presId="urn:microsoft.com/office/officeart/2005/8/layout/cycle5"/>
    <dgm:cxn modelId="{429AC825-4814-46DC-BA44-1778609F0D58}" type="presParOf" srcId="{523020F5-A713-4F4D-8A2F-769DB2A41911}" destId="{953F16D2-5E77-4618-9932-630EF8442274}" srcOrd="15" destOrd="0" presId="urn:microsoft.com/office/officeart/2005/8/layout/cycle5"/>
    <dgm:cxn modelId="{D8C5CF2D-EA06-459C-B495-AB798E07C094}" type="presParOf" srcId="{523020F5-A713-4F4D-8A2F-769DB2A41911}" destId="{4D42EF04-12DD-4FFC-869E-40A12CFD515E}" srcOrd="16" destOrd="0" presId="urn:microsoft.com/office/officeart/2005/8/layout/cycle5"/>
    <dgm:cxn modelId="{BFDA37EA-A799-4486-A358-920ABDD0A004}" type="presParOf" srcId="{523020F5-A713-4F4D-8A2F-769DB2A41911}" destId="{DB8BA963-22FA-4D8C-A5B7-1142AD57A79F}" srcOrd="17"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AA03A8-4B47-4E27-8111-5637506EF36F}" type="doc">
      <dgm:prSet loTypeId="urn:microsoft.com/office/officeart/2005/8/layout/radial1#2" loCatId="relationship" qsTypeId="urn:microsoft.com/office/officeart/2005/8/quickstyle/simple1#11" qsCatId="simple" csTypeId="urn:microsoft.com/office/officeart/2005/8/colors/colorful5#9" csCatId="colorful" phldr="1"/>
      <dgm:spPr/>
      <dgm:t>
        <a:bodyPr/>
        <a:lstStyle/>
        <a:p>
          <a:endParaRPr lang="zh-CN" altLang="en-US"/>
        </a:p>
      </dgm:t>
    </dgm:pt>
    <dgm:pt modelId="{6FFA9689-71B1-45F0-9206-7215B4A25308}">
      <dgm:prSet phldrT="[文本]"/>
      <dgm:spPr/>
      <dgm:t>
        <a:bodyPr/>
        <a:lstStyle/>
        <a:p>
          <a:r>
            <a:rPr lang="en-US" altLang="zh-CN" dirty="0"/>
            <a:t>FMEA</a:t>
          </a:r>
        </a:p>
        <a:p>
          <a:r>
            <a:rPr lang="zh-CN" altLang="en-US" dirty="0"/>
            <a:t>七宗罪</a:t>
          </a:r>
        </a:p>
      </dgm:t>
    </dgm:pt>
    <dgm:pt modelId="{81E53BDF-0985-4F0B-B5BD-FE1431BAA22D}" cxnId="{14DE1D8F-F82A-479A-A5FD-06B337BA0FBE}" type="parTrans">
      <dgm:prSet/>
      <dgm:spPr/>
      <dgm:t>
        <a:bodyPr/>
        <a:lstStyle/>
        <a:p>
          <a:endParaRPr lang="zh-CN" altLang="en-US"/>
        </a:p>
      </dgm:t>
    </dgm:pt>
    <dgm:pt modelId="{BC1523BB-DAEE-49C5-9822-561B71610718}" cxnId="{14DE1D8F-F82A-479A-A5FD-06B337BA0FBE}" type="sibTrans">
      <dgm:prSet/>
      <dgm:spPr/>
      <dgm:t>
        <a:bodyPr/>
        <a:lstStyle/>
        <a:p>
          <a:endParaRPr lang="zh-CN" altLang="en-US"/>
        </a:p>
      </dgm:t>
    </dgm:pt>
    <dgm:pt modelId="{BEFC723E-C83D-41EC-A166-6E2E8E557CB8}">
      <dgm:prSet phldrT="[文本]"/>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活动时间投入不够</a:t>
          </a:r>
          <a:endParaRPr lang="zh-CN" altLang="en-US" dirty="0"/>
        </a:p>
      </dgm:t>
    </dgm:pt>
    <dgm:pt modelId="{A30236F2-F2A1-42AE-BA3C-7A7B4C77A2EE}" cxnId="{39EDF397-45C8-4537-9D39-A0E09B659AFB}" type="parTrans">
      <dgm:prSet/>
      <dgm:spPr/>
      <dgm:t>
        <a:bodyPr/>
        <a:lstStyle/>
        <a:p>
          <a:endParaRPr lang="zh-CN" altLang="en-US"/>
        </a:p>
      </dgm:t>
    </dgm:pt>
    <dgm:pt modelId="{29214123-34EB-4FA4-93CA-F35F0C8C5F89}" cxnId="{39EDF397-45C8-4537-9D39-A0E09B659AFB}" type="sibTrans">
      <dgm:prSet/>
      <dgm:spPr/>
      <dgm:t>
        <a:bodyPr/>
        <a:lstStyle/>
        <a:p>
          <a:endParaRPr lang="zh-CN" altLang="en-US"/>
        </a:p>
      </dgm:t>
    </dgm:pt>
    <dgm:pt modelId="{E08D2547-77BF-4E9A-ABF3-14243E261B07}">
      <dgm:prSet phldrT="[文本]"/>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糟糕的内</a:t>
          </a:r>
          <a:endParaRPr lang="en-US" altLang="zh-CN" b="1" dirty="0">
            <a:latin typeface="微软雅黑" panose="020B0503020204020204" pitchFamily="34" charset="-122"/>
            <a:ea typeface="微软雅黑" panose="020B0503020204020204" pitchFamily="34" charset="-122"/>
          </a:endParaRPr>
        </a:p>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部沟通</a:t>
          </a:r>
          <a:endParaRPr lang="zh-CN" altLang="en-US" dirty="0"/>
        </a:p>
      </dgm:t>
    </dgm:pt>
    <dgm:pt modelId="{3099A55A-D622-444F-AB65-29CDDAC0B432}" cxnId="{004E74ED-A6CA-4489-BCD9-D400A0FCDFCA}" type="parTrans">
      <dgm:prSet/>
      <dgm:spPr/>
      <dgm:t>
        <a:bodyPr/>
        <a:lstStyle/>
        <a:p>
          <a:endParaRPr lang="zh-CN" altLang="en-US"/>
        </a:p>
      </dgm:t>
    </dgm:pt>
    <dgm:pt modelId="{F9E79EE2-2093-42C2-B63E-B8816751B3AF}" cxnId="{004E74ED-A6CA-4489-BCD9-D400A0FCDFCA}" type="sibTrans">
      <dgm:prSet/>
      <dgm:spPr/>
      <dgm:t>
        <a:bodyPr/>
        <a:lstStyle/>
        <a:p>
          <a:endParaRPr lang="zh-CN" altLang="en-US"/>
        </a:p>
      </dgm:t>
    </dgm:pt>
    <dgm:pt modelId="{F6B3FBD7-C327-4900-9E99-7E64DA9007E6}">
      <dgm:prSet phldrT="[文本]"/>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缺乏真正的员工授权</a:t>
          </a:r>
          <a:endParaRPr lang="zh-CN" altLang="en-US" dirty="0"/>
        </a:p>
      </dgm:t>
    </dgm:pt>
    <dgm:pt modelId="{B1A453AF-8A1C-433C-BAB5-86DF341C81BB}" cxnId="{F058873A-6F4D-4BBA-8FC4-4D6C0BBC6300}" type="parTrans">
      <dgm:prSet/>
      <dgm:spPr/>
      <dgm:t>
        <a:bodyPr/>
        <a:lstStyle/>
        <a:p>
          <a:endParaRPr lang="zh-CN" altLang="en-US"/>
        </a:p>
      </dgm:t>
    </dgm:pt>
    <dgm:pt modelId="{78574CF3-CB08-43E9-9CD1-16863DC8B536}" cxnId="{F058873A-6F4D-4BBA-8FC4-4D6C0BBC6300}" type="sibTrans">
      <dgm:prSet/>
      <dgm:spPr/>
      <dgm:t>
        <a:bodyPr/>
        <a:lstStyle/>
        <a:p>
          <a:endParaRPr lang="zh-CN" altLang="en-US"/>
        </a:p>
      </dgm:t>
    </dgm:pt>
    <dgm:pt modelId="{6CA401C9-044F-474F-99C9-970C44E017BF}">
      <dgm:prSet phldrT="[文本]"/>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缺少正式的变革战略规划</a:t>
          </a:r>
          <a:endParaRPr lang="zh-CN" altLang="en-US" dirty="0"/>
        </a:p>
      </dgm:t>
    </dgm:pt>
    <dgm:pt modelId="{FA81F6C3-E38C-4072-8D44-FD15CE60440C}" cxnId="{96702330-AEB1-4499-9B72-0FE47246299A}" type="parTrans">
      <dgm:prSet/>
      <dgm:spPr/>
      <dgm:t>
        <a:bodyPr/>
        <a:lstStyle/>
        <a:p>
          <a:endParaRPr lang="zh-CN" altLang="en-US"/>
        </a:p>
      </dgm:t>
    </dgm:pt>
    <dgm:pt modelId="{EC04188C-45B6-4123-9B14-5373C8B33916}" cxnId="{96702330-AEB1-4499-9B72-0FE47246299A}" type="sibTrans">
      <dgm:prSet/>
      <dgm:spPr/>
      <dgm:t>
        <a:bodyPr/>
        <a:lstStyle/>
        <a:p>
          <a:endParaRPr lang="zh-CN" altLang="en-US"/>
        </a:p>
      </dgm:t>
    </dgm:pt>
    <dgm:pt modelId="{CC0696C8-5EB0-4D06-A3AB-47B93AE78710}">
      <dgm:prSet/>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把</a:t>
          </a:r>
          <a:r>
            <a:rPr lang="en-US" altLang="zh-CN" b="1" dirty="0">
              <a:latin typeface="微软雅黑" panose="020B0503020204020204" pitchFamily="34" charset="-122"/>
              <a:ea typeface="微软雅黑" panose="020B0503020204020204" pitchFamily="34" charset="-122"/>
            </a:rPr>
            <a:t>FMEA</a:t>
          </a:r>
          <a:r>
            <a:rPr lang="zh-CN" altLang="en-US" b="1" dirty="0">
              <a:latin typeface="微软雅黑" panose="020B0503020204020204" pitchFamily="34" charset="-122"/>
              <a:ea typeface="微软雅黑" panose="020B0503020204020204" pitchFamily="34" charset="-122"/>
            </a:rPr>
            <a:t>当作快速解决问题的方法</a:t>
          </a:r>
          <a:endParaRPr lang="zh-CN" altLang="en-US" dirty="0"/>
        </a:p>
      </dgm:t>
    </dgm:pt>
    <dgm:pt modelId="{D1ED9588-20B4-43D6-AC4D-6F55255DCAFF}" cxnId="{8ADE78DD-5331-473A-A684-C59629294260}" type="parTrans">
      <dgm:prSet/>
      <dgm:spPr/>
      <dgm:t>
        <a:bodyPr/>
        <a:lstStyle/>
        <a:p>
          <a:endParaRPr lang="zh-CN" altLang="en-US"/>
        </a:p>
      </dgm:t>
    </dgm:pt>
    <dgm:pt modelId="{4E11E66E-FF17-497A-8ED1-89FC4BEF2C50}" cxnId="{8ADE78DD-5331-473A-A684-C59629294260}" type="sibTrans">
      <dgm:prSet/>
      <dgm:spPr/>
      <dgm:t>
        <a:bodyPr/>
        <a:lstStyle/>
        <a:p>
          <a:endParaRPr lang="zh-CN" altLang="en-US"/>
        </a:p>
      </dgm:t>
    </dgm:pt>
    <dgm:pt modelId="{0A5F7D20-01F5-4391-8F29-6D31DAB9A9D5}">
      <dgm:prSet/>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为短期的财务结果而行事</a:t>
          </a:r>
          <a:endParaRPr lang="zh-CN" altLang="en-US" dirty="0"/>
        </a:p>
      </dgm:t>
    </dgm:pt>
    <dgm:pt modelId="{B166087F-0A12-4A9D-A63E-2DD734391451}" cxnId="{EDD5D52A-B5A6-40F6-A2A1-17982916B8C0}" type="parTrans">
      <dgm:prSet/>
      <dgm:spPr/>
      <dgm:t>
        <a:bodyPr/>
        <a:lstStyle/>
        <a:p>
          <a:endParaRPr lang="zh-CN" altLang="en-US"/>
        </a:p>
      </dgm:t>
    </dgm:pt>
    <dgm:pt modelId="{E11E21F1-606E-494D-8F9B-D8C645C0506F}" cxnId="{EDD5D52A-B5A6-40F6-A2A1-17982916B8C0}" type="sibTrans">
      <dgm:prSet/>
      <dgm:spPr/>
      <dgm:t>
        <a:bodyPr/>
        <a:lstStyle/>
        <a:p>
          <a:endParaRPr lang="zh-CN" altLang="en-US"/>
        </a:p>
      </dgm:t>
    </dgm:pt>
    <dgm:pt modelId="{A9F8E0CA-D273-436D-B942-D890600942F2}">
      <dgm:prSet/>
      <dgm:spPr/>
      <dgm:t>
        <a:bodyPr/>
        <a:lstStyle/>
        <a:p>
          <a:pPr>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缺乏客户为关注焦点</a:t>
          </a:r>
          <a:endParaRPr lang="zh-CN" altLang="en-US" dirty="0"/>
        </a:p>
      </dgm:t>
    </dgm:pt>
    <dgm:pt modelId="{95EA9518-E57D-4599-BD50-7E6A83FC8FD1}" cxnId="{78A9D44E-64CD-4E3D-9E1F-2816B53109E0}" type="parTrans">
      <dgm:prSet/>
      <dgm:spPr/>
      <dgm:t>
        <a:bodyPr/>
        <a:lstStyle/>
        <a:p>
          <a:endParaRPr lang="zh-CN" altLang="en-US"/>
        </a:p>
      </dgm:t>
    </dgm:pt>
    <dgm:pt modelId="{5AF6392A-6FD0-4367-9722-D43DC379604E}" cxnId="{78A9D44E-64CD-4E3D-9E1F-2816B53109E0}" type="sibTrans">
      <dgm:prSet/>
      <dgm:spPr/>
      <dgm:t>
        <a:bodyPr/>
        <a:lstStyle/>
        <a:p>
          <a:endParaRPr lang="zh-CN" altLang="en-US"/>
        </a:p>
      </dgm:t>
    </dgm:pt>
    <dgm:pt modelId="{3AAF8BD7-FD2C-4EBD-A8DD-A3356FD6A2D8}" type="pres">
      <dgm:prSet presAssocID="{E7AA03A8-4B47-4E27-8111-5637506EF36F}" presName="cycle" presStyleCnt="0">
        <dgm:presLayoutVars>
          <dgm:chMax val="1"/>
          <dgm:dir/>
          <dgm:animLvl val="ctr"/>
          <dgm:resizeHandles val="exact"/>
        </dgm:presLayoutVars>
      </dgm:prSet>
      <dgm:spPr/>
    </dgm:pt>
    <dgm:pt modelId="{2F05BEA2-0182-446A-9873-308C1605DC24}" type="pres">
      <dgm:prSet presAssocID="{6FFA9689-71B1-45F0-9206-7215B4A25308}" presName="centerShape" presStyleLbl="node0" presStyleIdx="0" presStyleCnt="1"/>
      <dgm:spPr/>
    </dgm:pt>
    <dgm:pt modelId="{D47E57EF-4859-4E0A-A2B3-F4576E9021E2}" type="pres">
      <dgm:prSet presAssocID="{A30236F2-F2A1-42AE-BA3C-7A7B4C77A2EE}" presName="Name9" presStyleLbl="parChTrans1D2" presStyleIdx="0" presStyleCnt="7"/>
      <dgm:spPr/>
    </dgm:pt>
    <dgm:pt modelId="{19013CE2-105D-4EFC-9CFB-0325FA944772}" type="pres">
      <dgm:prSet presAssocID="{A30236F2-F2A1-42AE-BA3C-7A7B4C77A2EE}" presName="connTx" presStyleLbl="parChTrans1D2" presStyleIdx="0" presStyleCnt="7"/>
      <dgm:spPr/>
    </dgm:pt>
    <dgm:pt modelId="{67AD1293-5A3C-4B4D-8029-85D56A0905F9}" type="pres">
      <dgm:prSet presAssocID="{BEFC723E-C83D-41EC-A166-6E2E8E557CB8}" presName="node" presStyleLbl="node1" presStyleIdx="0" presStyleCnt="7">
        <dgm:presLayoutVars>
          <dgm:bulletEnabled val="1"/>
        </dgm:presLayoutVars>
      </dgm:prSet>
      <dgm:spPr/>
    </dgm:pt>
    <dgm:pt modelId="{B85B1A0F-1A9A-4148-8B84-409B0F02708B}" type="pres">
      <dgm:prSet presAssocID="{3099A55A-D622-444F-AB65-29CDDAC0B432}" presName="Name9" presStyleLbl="parChTrans1D2" presStyleIdx="1" presStyleCnt="7"/>
      <dgm:spPr/>
    </dgm:pt>
    <dgm:pt modelId="{AD3A1FAC-ABCC-4CB1-B1B3-553245FEA67F}" type="pres">
      <dgm:prSet presAssocID="{3099A55A-D622-444F-AB65-29CDDAC0B432}" presName="connTx" presStyleLbl="parChTrans1D2" presStyleIdx="1" presStyleCnt="7"/>
      <dgm:spPr/>
    </dgm:pt>
    <dgm:pt modelId="{68B99B9E-96F8-47AE-8A56-91678BC8EAA5}" type="pres">
      <dgm:prSet presAssocID="{E08D2547-77BF-4E9A-ABF3-14243E261B07}" presName="node" presStyleLbl="node1" presStyleIdx="1" presStyleCnt="7">
        <dgm:presLayoutVars>
          <dgm:bulletEnabled val="1"/>
        </dgm:presLayoutVars>
      </dgm:prSet>
      <dgm:spPr/>
    </dgm:pt>
    <dgm:pt modelId="{68E494E0-0D10-4179-B7E1-93B14B5B25BD}" type="pres">
      <dgm:prSet presAssocID="{B1A453AF-8A1C-433C-BAB5-86DF341C81BB}" presName="Name9" presStyleLbl="parChTrans1D2" presStyleIdx="2" presStyleCnt="7"/>
      <dgm:spPr/>
    </dgm:pt>
    <dgm:pt modelId="{5DC5A7F2-608F-4552-A731-83ECBDEAB910}" type="pres">
      <dgm:prSet presAssocID="{B1A453AF-8A1C-433C-BAB5-86DF341C81BB}" presName="connTx" presStyleLbl="parChTrans1D2" presStyleIdx="2" presStyleCnt="7"/>
      <dgm:spPr/>
    </dgm:pt>
    <dgm:pt modelId="{0003E1CC-790A-4D67-A727-D4F49EAEA8BE}" type="pres">
      <dgm:prSet presAssocID="{F6B3FBD7-C327-4900-9E99-7E64DA9007E6}" presName="node" presStyleLbl="node1" presStyleIdx="2" presStyleCnt="7">
        <dgm:presLayoutVars>
          <dgm:bulletEnabled val="1"/>
        </dgm:presLayoutVars>
      </dgm:prSet>
      <dgm:spPr/>
    </dgm:pt>
    <dgm:pt modelId="{6C8531D8-3D41-40D2-A676-A88F66447524}" type="pres">
      <dgm:prSet presAssocID="{FA81F6C3-E38C-4072-8D44-FD15CE60440C}" presName="Name9" presStyleLbl="parChTrans1D2" presStyleIdx="3" presStyleCnt="7"/>
      <dgm:spPr/>
    </dgm:pt>
    <dgm:pt modelId="{06C0AB49-9D68-4B96-8531-1E34E7EF6751}" type="pres">
      <dgm:prSet presAssocID="{FA81F6C3-E38C-4072-8D44-FD15CE60440C}" presName="connTx" presStyleLbl="parChTrans1D2" presStyleIdx="3" presStyleCnt="7"/>
      <dgm:spPr/>
    </dgm:pt>
    <dgm:pt modelId="{BC47A3BB-D150-4BDA-BFF2-C5943E1B8C29}" type="pres">
      <dgm:prSet presAssocID="{6CA401C9-044F-474F-99C9-970C44E017BF}" presName="node" presStyleLbl="node1" presStyleIdx="3" presStyleCnt="7">
        <dgm:presLayoutVars>
          <dgm:bulletEnabled val="1"/>
        </dgm:presLayoutVars>
      </dgm:prSet>
      <dgm:spPr/>
    </dgm:pt>
    <dgm:pt modelId="{AE93EDE9-CF23-4FB4-AC09-12E675702100}" type="pres">
      <dgm:prSet presAssocID="{D1ED9588-20B4-43D6-AC4D-6F55255DCAFF}" presName="Name9" presStyleLbl="parChTrans1D2" presStyleIdx="4" presStyleCnt="7"/>
      <dgm:spPr/>
    </dgm:pt>
    <dgm:pt modelId="{B607FD42-CF93-4305-802E-9FADD2ADEA8F}" type="pres">
      <dgm:prSet presAssocID="{D1ED9588-20B4-43D6-AC4D-6F55255DCAFF}" presName="connTx" presStyleLbl="parChTrans1D2" presStyleIdx="4" presStyleCnt="7"/>
      <dgm:spPr/>
    </dgm:pt>
    <dgm:pt modelId="{D562604A-A298-4725-A9AE-EE9EB5BF940C}" type="pres">
      <dgm:prSet presAssocID="{CC0696C8-5EB0-4D06-A3AB-47B93AE78710}" presName="node" presStyleLbl="node1" presStyleIdx="4" presStyleCnt="7">
        <dgm:presLayoutVars>
          <dgm:bulletEnabled val="1"/>
        </dgm:presLayoutVars>
      </dgm:prSet>
      <dgm:spPr/>
    </dgm:pt>
    <dgm:pt modelId="{C3353FEF-5087-4615-AA97-6DDBD0B67123}" type="pres">
      <dgm:prSet presAssocID="{B166087F-0A12-4A9D-A63E-2DD734391451}" presName="Name9" presStyleLbl="parChTrans1D2" presStyleIdx="5" presStyleCnt="7"/>
      <dgm:spPr/>
    </dgm:pt>
    <dgm:pt modelId="{FD1F449F-564A-4B05-AE8C-4274E473485D}" type="pres">
      <dgm:prSet presAssocID="{B166087F-0A12-4A9D-A63E-2DD734391451}" presName="connTx" presStyleLbl="parChTrans1D2" presStyleIdx="5" presStyleCnt="7"/>
      <dgm:spPr/>
    </dgm:pt>
    <dgm:pt modelId="{C0AE945D-4100-41E0-9524-F2C0CFFC4809}" type="pres">
      <dgm:prSet presAssocID="{0A5F7D20-01F5-4391-8F29-6D31DAB9A9D5}" presName="node" presStyleLbl="node1" presStyleIdx="5" presStyleCnt="7">
        <dgm:presLayoutVars>
          <dgm:bulletEnabled val="1"/>
        </dgm:presLayoutVars>
      </dgm:prSet>
      <dgm:spPr/>
    </dgm:pt>
    <dgm:pt modelId="{5EEC9DDC-118C-466C-BD53-21EC01CC2F79}" type="pres">
      <dgm:prSet presAssocID="{95EA9518-E57D-4599-BD50-7E6A83FC8FD1}" presName="Name9" presStyleLbl="parChTrans1D2" presStyleIdx="6" presStyleCnt="7"/>
      <dgm:spPr/>
    </dgm:pt>
    <dgm:pt modelId="{1E02A2F8-0809-40BC-AD0E-270523EF4845}" type="pres">
      <dgm:prSet presAssocID="{95EA9518-E57D-4599-BD50-7E6A83FC8FD1}" presName="connTx" presStyleLbl="parChTrans1D2" presStyleIdx="6" presStyleCnt="7"/>
      <dgm:spPr/>
    </dgm:pt>
    <dgm:pt modelId="{E9BEA881-5DA9-48C1-9C8C-C2BBB31D418A}" type="pres">
      <dgm:prSet presAssocID="{A9F8E0CA-D273-436D-B942-D890600942F2}" presName="node" presStyleLbl="node1" presStyleIdx="6" presStyleCnt="7">
        <dgm:presLayoutVars>
          <dgm:bulletEnabled val="1"/>
        </dgm:presLayoutVars>
      </dgm:prSet>
      <dgm:spPr/>
    </dgm:pt>
  </dgm:ptLst>
  <dgm:cxnLst>
    <dgm:cxn modelId="{8194E022-FEEF-4A5E-B099-C7E7E5AF7E78}" type="presOf" srcId="{6FFA9689-71B1-45F0-9206-7215B4A25308}" destId="{2F05BEA2-0182-446A-9873-308C1605DC24}" srcOrd="0" destOrd="0" presId="urn:microsoft.com/office/officeart/2005/8/layout/radial1#2"/>
    <dgm:cxn modelId="{0F56CA24-9D78-47E3-9B95-382C63BAB1B6}" type="presOf" srcId="{95EA9518-E57D-4599-BD50-7E6A83FC8FD1}" destId="{5EEC9DDC-118C-466C-BD53-21EC01CC2F79}" srcOrd="0" destOrd="0" presId="urn:microsoft.com/office/officeart/2005/8/layout/radial1#2"/>
    <dgm:cxn modelId="{EDD5D52A-B5A6-40F6-A2A1-17982916B8C0}" srcId="{6FFA9689-71B1-45F0-9206-7215B4A25308}" destId="{0A5F7D20-01F5-4391-8F29-6D31DAB9A9D5}" srcOrd="5" destOrd="0" parTransId="{B166087F-0A12-4A9D-A63E-2DD734391451}" sibTransId="{E11E21F1-606E-494D-8F9B-D8C645C0506F}"/>
    <dgm:cxn modelId="{96702330-AEB1-4499-9B72-0FE47246299A}" srcId="{6FFA9689-71B1-45F0-9206-7215B4A25308}" destId="{6CA401C9-044F-474F-99C9-970C44E017BF}" srcOrd="3" destOrd="0" parTransId="{FA81F6C3-E38C-4072-8D44-FD15CE60440C}" sibTransId="{EC04188C-45B6-4123-9B14-5373C8B33916}"/>
    <dgm:cxn modelId="{EA473832-85BC-4787-A7D1-4C68B871BB38}" type="presOf" srcId="{95EA9518-E57D-4599-BD50-7E6A83FC8FD1}" destId="{1E02A2F8-0809-40BC-AD0E-270523EF4845}" srcOrd="1" destOrd="0" presId="urn:microsoft.com/office/officeart/2005/8/layout/radial1#2"/>
    <dgm:cxn modelId="{04839034-57CD-40E4-BCC5-8119C2C960BC}" type="presOf" srcId="{E08D2547-77BF-4E9A-ABF3-14243E261B07}" destId="{68B99B9E-96F8-47AE-8A56-91678BC8EAA5}" srcOrd="0" destOrd="0" presId="urn:microsoft.com/office/officeart/2005/8/layout/radial1#2"/>
    <dgm:cxn modelId="{F058873A-6F4D-4BBA-8FC4-4D6C0BBC6300}" srcId="{6FFA9689-71B1-45F0-9206-7215B4A25308}" destId="{F6B3FBD7-C327-4900-9E99-7E64DA9007E6}" srcOrd="2" destOrd="0" parTransId="{B1A453AF-8A1C-433C-BAB5-86DF341C81BB}" sibTransId="{78574CF3-CB08-43E9-9CD1-16863DC8B536}"/>
    <dgm:cxn modelId="{83D6975C-7866-4163-AAEA-1B177A3D98EC}" type="presOf" srcId="{0A5F7D20-01F5-4391-8F29-6D31DAB9A9D5}" destId="{C0AE945D-4100-41E0-9524-F2C0CFFC4809}" srcOrd="0" destOrd="0" presId="urn:microsoft.com/office/officeart/2005/8/layout/radial1#2"/>
    <dgm:cxn modelId="{EB257C60-8D6C-4359-97BF-FDE482580AB8}" type="presOf" srcId="{A9F8E0CA-D273-436D-B942-D890600942F2}" destId="{E9BEA881-5DA9-48C1-9C8C-C2BBB31D418A}" srcOrd="0" destOrd="0" presId="urn:microsoft.com/office/officeart/2005/8/layout/radial1#2"/>
    <dgm:cxn modelId="{1D4F2846-4F27-43ED-964E-58841CB44CEC}" type="presOf" srcId="{B1A453AF-8A1C-433C-BAB5-86DF341C81BB}" destId="{5DC5A7F2-608F-4552-A731-83ECBDEAB910}" srcOrd="1" destOrd="0" presId="urn:microsoft.com/office/officeart/2005/8/layout/radial1#2"/>
    <dgm:cxn modelId="{78A9D44E-64CD-4E3D-9E1F-2816B53109E0}" srcId="{6FFA9689-71B1-45F0-9206-7215B4A25308}" destId="{A9F8E0CA-D273-436D-B942-D890600942F2}" srcOrd="6" destOrd="0" parTransId="{95EA9518-E57D-4599-BD50-7E6A83FC8FD1}" sibTransId="{5AF6392A-6FD0-4367-9722-D43DC379604E}"/>
    <dgm:cxn modelId="{15FFC282-B3D6-490F-8792-6B81B8A83DEA}" type="presOf" srcId="{BEFC723E-C83D-41EC-A166-6E2E8E557CB8}" destId="{67AD1293-5A3C-4B4D-8029-85D56A0905F9}" srcOrd="0" destOrd="0" presId="urn:microsoft.com/office/officeart/2005/8/layout/radial1#2"/>
    <dgm:cxn modelId="{73CE0383-B64A-40FF-8046-E87FA37B19A6}" type="presOf" srcId="{E7AA03A8-4B47-4E27-8111-5637506EF36F}" destId="{3AAF8BD7-FD2C-4EBD-A8DD-A3356FD6A2D8}" srcOrd="0" destOrd="0" presId="urn:microsoft.com/office/officeart/2005/8/layout/radial1#2"/>
    <dgm:cxn modelId="{14DE1D8F-F82A-479A-A5FD-06B337BA0FBE}" srcId="{E7AA03A8-4B47-4E27-8111-5637506EF36F}" destId="{6FFA9689-71B1-45F0-9206-7215B4A25308}" srcOrd="0" destOrd="0" parTransId="{81E53BDF-0985-4F0B-B5BD-FE1431BAA22D}" sibTransId="{BC1523BB-DAEE-49C5-9822-561B71610718}"/>
    <dgm:cxn modelId="{39EDF397-45C8-4537-9D39-A0E09B659AFB}" srcId="{6FFA9689-71B1-45F0-9206-7215B4A25308}" destId="{BEFC723E-C83D-41EC-A166-6E2E8E557CB8}" srcOrd="0" destOrd="0" parTransId="{A30236F2-F2A1-42AE-BA3C-7A7B4C77A2EE}" sibTransId="{29214123-34EB-4FA4-93CA-F35F0C8C5F89}"/>
    <dgm:cxn modelId="{2545B8A0-789D-415C-A21C-431E9E21FBCC}" type="presOf" srcId="{F6B3FBD7-C327-4900-9E99-7E64DA9007E6}" destId="{0003E1CC-790A-4D67-A727-D4F49EAEA8BE}" srcOrd="0" destOrd="0" presId="urn:microsoft.com/office/officeart/2005/8/layout/radial1#2"/>
    <dgm:cxn modelId="{953B73A3-660A-4389-884C-D87339F46208}" type="presOf" srcId="{3099A55A-D622-444F-AB65-29CDDAC0B432}" destId="{AD3A1FAC-ABCC-4CB1-B1B3-553245FEA67F}" srcOrd="1" destOrd="0" presId="urn:microsoft.com/office/officeart/2005/8/layout/radial1#2"/>
    <dgm:cxn modelId="{F9BF7AA6-38B9-41CB-90C5-121015A3A20F}" type="presOf" srcId="{FA81F6C3-E38C-4072-8D44-FD15CE60440C}" destId="{06C0AB49-9D68-4B96-8531-1E34E7EF6751}" srcOrd="1" destOrd="0" presId="urn:microsoft.com/office/officeart/2005/8/layout/radial1#2"/>
    <dgm:cxn modelId="{379321AD-6E4E-4862-A2D4-A1B6C8074BA5}" type="presOf" srcId="{A30236F2-F2A1-42AE-BA3C-7A7B4C77A2EE}" destId="{19013CE2-105D-4EFC-9CFB-0325FA944772}" srcOrd="1" destOrd="0" presId="urn:microsoft.com/office/officeart/2005/8/layout/radial1#2"/>
    <dgm:cxn modelId="{94D044AD-DBD6-45E0-A6B9-9173635F80C2}" type="presOf" srcId="{D1ED9588-20B4-43D6-AC4D-6F55255DCAFF}" destId="{B607FD42-CF93-4305-802E-9FADD2ADEA8F}" srcOrd="1" destOrd="0" presId="urn:microsoft.com/office/officeart/2005/8/layout/radial1#2"/>
    <dgm:cxn modelId="{4C8376C4-B3AC-431F-A416-A65B30FD656E}" type="presOf" srcId="{A30236F2-F2A1-42AE-BA3C-7A7B4C77A2EE}" destId="{D47E57EF-4859-4E0A-A2B3-F4576E9021E2}" srcOrd="0" destOrd="0" presId="urn:microsoft.com/office/officeart/2005/8/layout/radial1#2"/>
    <dgm:cxn modelId="{3F91AACE-7DAB-42C0-89D3-2B3EB5ED3E3F}" type="presOf" srcId="{6CA401C9-044F-474F-99C9-970C44E017BF}" destId="{BC47A3BB-D150-4BDA-BFF2-C5943E1B8C29}" srcOrd="0" destOrd="0" presId="urn:microsoft.com/office/officeart/2005/8/layout/radial1#2"/>
    <dgm:cxn modelId="{5BD725D0-C42A-432C-B49B-A21781EC3DA4}" type="presOf" srcId="{B1A453AF-8A1C-433C-BAB5-86DF341C81BB}" destId="{68E494E0-0D10-4179-B7E1-93B14B5B25BD}" srcOrd="0" destOrd="0" presId="urn:microsoft.com/office/officeart/2005/8/layout/radial1#2"/>
    <dgm:cxn modelId="{5B30C4D1-3C02-4970-8C58-A7E747E30FF0}" type="presOf" srcId="{B166087F-0A12-4A9D-A63E-2DD734391451}" destId="{FD1F449F-564A-4B05-AE8C-4274E473485D}" srcOrd="1" destOrd="0" presId="urn:microsoft.com/office/officeart/2005/8/layout/radial1#2"/>
    <dgm:cxn modelId="{324FE9DC-F1FF-4305-912B-708EB0E5FAFE}" type="presOf" srcId="{CC0696C8-5EB0-4D06-A3AB-47B93AE78710}" destId="{D562604A-A298-4725-A9AE-EE9EB5BF940C}" srcOrd="0" destOrd="0" presId="urn:microsoft.com/office/officeart/2005/8/layout/radial1#2"/>
    <dgm:cxn modelId="{8ADE78DD-5331-473A-A684-C59629294260}" srcId="{6FFA9689-71B1-45F0-9206-7215B4A25308}" destId="{CC0696C8-5EB0-4D06-A3AB-47B93AE78710}" srcOrd="4" destOrd="0" parTransId="{D1ED9588-20B4-43D6-AC4D-6F55255DCAFF}" sibTransId="{4E11E66E-FF17-497A-8ED1-89FC4BEF2C50}"/>
    <dgm:cxn modelId="{96846BDF-6460-430A-A480-6977B7980AC0}" type="presOf" srcId="{FA81F6C3-E38C-4072-8D44-FD15CE60440C}" destId="{6C8531D8-3D41-40D2-A676-A88F66447524}" srcOrd="0" destOrd="0" presId="urn:microsoft.com/office/officeart/2005/8/layout/radial1#2"/>
    <dgm:cxn modelId="{CFF24BE9-FEA6-4E80-B825-B1EBB6DCDF4C}" type="presOf" srcId="{B166087F-0A12-4A9D-A63E-2DD734391451}" destId="{C3353FEF-5087-4615-AA97-6DDBD0B67123}" srcOrd="0" destOrd="0" presId="urn:microsoft.com/office/officeart/2005/8/layout/radial1#2"/>
    <dgm:cxn modelId="{E59BF2EA-0E97-4E8C-A5D8-FEA5329D4911}" type="presOf" srcId="{D1ED9588-20B4-43D6-AC4D-6F55255DCAFF}" destId="{AE93EDE9-CF23-4FB4-AC09-12E675702100}" srcOrd="0" destOrd="0" presId="urn:microsoft.com/office/officeart/2005/8/layout/radial1#2"/>
    <dgm:cxn modelId="{004E74ED-A6CA-4489-BCD9-D400A0FCDFCA}" srcId="{6FFA9689-71B1-45F0-9206-7215B4A25308}" destId="{E08D2547-77BF-4E9A-ABF3-14243E261B07}" srcOrd="1" destOrd="0" parTransId="{3099A55A-D622-444F-AB65-29CDDAC0B432}" sibTransId="{F9E79EE2-2093-42C2-B63E-B8816751B3AF}"/>
    <dgm:cxn modelId="{5513F1F4-10F7-43FC-9CBD-75BA4BD1492E}" type="presOf" srcId="{3099A55A-D622-444F-AB65-29CDDAC0B432}" destId="{B85B1A0F-1A9A-4148-8B84-409B0F02708B}" srcOrd="0" destOrd="0" presId="urn:microsoft.com/office/officeart/2005/8/layout/radial1#2"/>
    <dgm:cxn modelId="{AC8E4B04-4176-4BA9-ACC9-3B7E00802BD6}" type="presParOf" srcId="{3AAF8BD7-FD2C-4EBD-A8DD-A3356FD6A2D8}" destId="{2F05BEA2-0182-446A-9873-308C1605DC24}" srcOrd="0" destOrd="0" presId="urn:microsoft.com/office/officeart/2005/8/layout/radial1#2"/>
    <dgm:cxn modelId="{102B1411-0167-4B9B-AEB8-F5AF94E9A13C}" type="presParOf" srcId="{3AAF8BD7-FD2C-4EBD-A8DD-A3356FD6A2D8}" destId="{D47E57EF-4859-4E0A-A2B3-F4576E9021E2}" srcOrd="1" destOrd="0" presId="urn:microsoft.com/office/officeart/2005/8/layout/radial1#2"/>
    <dgm:cxn modelId="{12598DC9-C119-4218-A45B-9BDD2B756E2A}" type="presParOf" srcId="{D47E57EF-4859-4E0A-A2B3-F4576E9021E2}" destId="{19013CE2-105D-4EFC-9CFB-0325FA944772}" srcOrd="0" destOrd="0" presId="urn:microsoft.com/office/officeart/2005/8/layout/radial1#2"/>
    <dgm:cxn modelId="{AA5FE2BE-4E92-47FF-979C-72BD6383665A}" type="presParOf" srcId="{3AAF8BD7-FD2C-4EBD-A8DD-A3356FD6A2D8}" destId="{67AD1293-5A3C-4B4D-8029-85D56A0905F9}" srcOrd="2" destOrd="0" presId="urn:microsoft.com/office/officeart/2005/8/layout/radial1#2"/>
    <dgm:cxn modelId="{87D1E473-8627-4EA5-BB94-EF069677BD41}" type="presParOf" srcId="{3AAF8BD7-FD2C-4EBD-A8DD-A3356FD6A2D8}" destId="{B85B1A0F-1A9A-4148-8B84-409B0F02708B}" srcOrd="3" destOrd="0" presId="urn:microsoft.com/office/officeart/2005/8/layout/radial1#2"/>
    <dgm:cxn modelId="{3482B0F0-F0A4-48F8-A98E-85225AF2288F}" type="presParOf" srcId="{B85B1A0F-1A9A-4148-8B84-409B0F02708B}" destId="{AD3A1FAC-ABCC-4CB1-B1B3-553245FEA67F}" srcOrd="0" destOrd="0" presId="urn:microsoft.com/office/officeart/2005/8/layout/radial1#2"/>
    <dgm:cxn modelId="{17418DB0-C555-4166-B7F7-C4030C24D90D}" type="presParOf" srcId="{3AAF8BD7-FD2C-4EBD-A8DD-A3356FD6A2D8}" destId="{68B99B9E-96F8-47AE-8A56-91678BC8EAA5}" srcOrd="4" destOrd="0" presId="urn:microsoft.com/office/officeart/2005/8/layout/radial1#2"/>
    <dgm:cxn modelId="{22C2CEA1-1549-4CE9-9805-C24764D67DA6}" type="presParOf" srcId="{3AAF8BD7-FD2C-4EBD-A8DD-A3356FD6A2D8}" destId="{68E494E0-0D10-4179-B7E1-93B14B5B25BD}" srcOrd="5" destOrd="0" presId="urn:microsoft.com/office/officeart/2005/8/layout/radial1#2"/>
    <dgm:cxn modelId="{7F1974F5-D9AB-49F7-8E50-2F20C417C574}" type="presParOf" srcId="{68E494E0-0D10-4179-B7E1-93B14B5B25BD}" destId="{5DC5A7F2-608F-4552-A731-83ECBDEAB910}" srcOrd="0" destOrd="0" presId="urn:microsoft.com/office/officeart/2005/8/layout/radial1#2"/>
    <dgm:cxn modelId="{F5BB88DD-9988-49F6-B017-95B906619B40}" type="presParOf" srcId="{3AAF8BD7-FD2C-4EBD-A8DD-A3356FD6A2D8}" destId="{0003E1CC-790A-4D67-A727-D4F49EAEA8BE}" srcOrd="6" destOrd="0" presId="urn:microsoft.com/office/officeart/2005/8/layout/radial1#2"/>
    <dgm:cxn modelId="{803A57CE-D298-40C3-8F61-8442A503D307}" type="presParOf" srcId="{3AAF8BD7-FD2C-4EBD-A8DD-A3356FD6A2D8}" destId="{6C8531D8-3D41-40D2-A676-A88F66447524}" srcOrd="7" destOrd="0" presId="urn:microsoft.com/office/officeart/2005/8/layout/radial1#2"/>
    <dgm:cxn modelId="{C647775D-07E9-40C6-8C6B-33545A7BD9DA}" type="presParOf" srcId="{6C8531D8-3D41-40D2-A676-A88F66447524}" destId="{06C0AB49-9D68-4B96-8531-1E34E7EF6751}" srcOrd="0" destOrd="0" presId="urn:microsoft.com/office/officeart/2005/8/layout/radial1#2"/>
    <dgm:cxn modelId="{7436838A-BCCA-4F5D-BD9A-AD2064030A55}" type="presParOf" srcId="{3AAF8BD7-FD2C-4EBD-A8DD-A3356FD6A2D8}" destId="{BC47A3BB-D150-4BDA-BFF2-C5943E1B8C29}" srcOrd="8" destOrd="0" presId="urn:microsoft.com/office/officeart/2005/8/layout/radial1#2"/>
    <dgm:cxn modelId="{77F63C16-A832-4677-884A-F272E2B902E3}" type="presParOf" srcId="{3AAF8BD7-FD2C-4EBD-A8DD-A3356FD6A2D8}" destId="{AE93EDE9-CF23-4FB4-AC09-12E675702100}" srcOrd="9" destOrd="0" presId="urn:microsoft.com/office/officeart/2005/8/layout/radial1#2"/>
    <dgm:cxn modelId="{067CBA4A-5572-4690-8FE5-4148904034CD}" type="presParOf" srcId="{AE93EDE9-CF23-4FB4-AC09-12E675702100}" destId="{B607FD42-CF93-4305-802E-9FADD2ADEA8F}" srcOrd="0" destOrd="0" presId="urn:microsoft.com/office/officeart/2005/8/layout/radial1#2"/>
    <dgm:cxn modelId="{7C9889A2-FE05-457B-8FCD-F249F203DC38}" type="presParOf" srcId="{3AAF8BD7-FD2C-4EBD-A8DD-A3356FD6A2D8}" destId="{D562604A-A298-4725-A9AE-EE9EB5BF940C}" srcOrd="10" destOrd="0" presId="urn:microsoft.com/office/officeart/2005/8/layout/radial1#2"/>
    <dgm:cxn modelId="{AEB23EA6-B8E3-4390-963F-8C238DE1C28F}" type="presParOf" srcId="{3AAF8BD7-FD2C-4EBD-A8DD-A3356FD6A2D8}" destId="{C3353FEF-5087-4615-AA97-6DDBD0B67123}" srcOrd="11" destOrd="0" presId="urn:microsoft.com/office/officeart/2005/8/layout/radial1#2"/>
    <dgm:cxn modelId="{D4E72574-592A-4559-8EE7-EFE0C4C4BABF}" type="presParOf" srcId="{C3353FEF-5087-4615-AA97-6DDBD0B67123}" destId="{FD1F449F-564A-4B05-AE8C-4274E473485D}" srcOrd="0" destOrd="0" presId="urn:microsoft.com/office/officeart/2005/8/layout/radial1#2"/>
    <dgm:cxn modelId="{9B011588-9BB2-429C-8D6B-CEAEB5826823}" type="presParOf" srcId="{3AAF8BD7-FD2C-4EBD-A8DD-A3356FD6A2D8}" destId="{C0AE945D-4100-41E0-9524-F2C0CFFC4809}" srcOrd="12" destOrd="0" presId="urn:microsoft.com/office/officeart/2005/8/layout/radial1#2"/>
    <dgm:cxn modelId="{8BD00304-7EF4-44AD-8832-0CA848AACE7D}" type="presParOf" srcId="{3AAF8BD7-FD2C-4EBD-A8DD-A3356FD6A2D8}" destId="{5EEC9DDC-118C-466C-BD53-21EC01CC2F79}" srcOrd="13" destOrd="0" presId="urn:microsoft.com/office/officeart/2005/8/layout/radial1#2"/>
    <dgm:cxn modelId="{A3E7D2B0-B5A8-448B-A075-36A1EFD3C99B}" type="presParOf" srcId="{5EEC9DDC-118C-466C-BD53-21EC01CC2F79}" destId="{1E02A2F8-0809-40BC-AD0E-270523EF4845}" srcOrd="0" destOrd="0" presId="urn:microsoft.com/office/officeart/2005/8/layout/radial1#2"/>
    <dgm:cxn modelId="{4EB13575-BC74-4E28-8DAC-8B93A4DFF0A1}" type="presParOf" srcId="{3AAF8BD7-FD2C-4EBD-A8DD-A3356FD6A2D8}" destId="{E9BEA881-5DA9-48C1-9C8C-C2BBB31D418A}" srcOrd="14" destOrd="0" presId="urn:microsoft.com/office/officeart/2005/8/layout/radial1#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448550" cy="4632325"/>
        <a:chOff x="0" y="0"/>
        <a:chExt cx="7448550" cy="4632325"/>
      </a:xfrm>
    </dsp:grpSpPr>
    <dsp:sp modelId="{CE1A16EA-F266-4F87-85C0-05861B93267E}">
      <dsp:nvSpPr>
        <dsp:cNvPr id="3" name="圆角矩形 2"/>
        <dsp:cNvSpPr/>
      </dsp:nvSpPr>
      <dsp:spPr bwMode="white">
        <a:xfrm>
          <a:off x="3099898" y="0"/>
          <a:ext cx="1248755" cy="811691"/>
        </a:xfrm>
        <a:prstGeom prst="roundRect">
          <a:avLst/>
        </a:prstGeom>
      </dsp:spPr>
      <dsp:style>
        <a:lnRef idx="2">
          <a:schemeClr val="lt1"/>
        </a:lnRef>
        <a:fillRef idx="1">
          <a:schemeClr val="accent5">
            <a:hueOff val="0"/>
            <a:satOff val="0"/>
            <a:lumOff val="0"/>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预防</a:t>
          </a:r>
        </a:p>
      </dsp:txBody>
      <dsp:txXfrm>
        <a:off x="3099898" y="0"/>
        <a:ext cx="1248755" cy="811691"/>
      </dsp:txXfrm>
    </dsp:sp>
    <dsp:sp modelId="{81792DC9-0C3E-4B18-9773-DDC0C7ABC498}">
      <dsp:nvSpPr>
        <dsp:cNvPr id="4" name="弧形 3"/>
        <dsp:cNvSpPr/>
      </dsp:nvSpPr>
      <dsp:spPr bwMode="white">
        <a:xfrm>
          <a:off x="1813958" y="405845"/>
          <a:ext cx="3820634" cy="3820634"/>
        </a:xfrm>
        <a:prstGeom prst="arc">
          <a:avLst>
            <a:gd name="adj1" fmla="val 17650499"/>
            <a:gd name="adj2" fmla="val 18568070"/>
          </a:avLst>
        </a:prstGeom>
        <a:ln>
          <a:tailEnd type="arrow" w="lg" len="med"/>
        </a:ln>
      </dsp:spPr>
      <dsp:style>
        <a:lnRef idx="1">
          <a:schemeClr val="accent5">
            <a:hueOff val="0"/>
            <a:satOff val="0"/>
            <a:lumOff val="0"/>
            <a:alpha val="100000"/>
          </a:schemeClr>
        </a:lnRef>
        <a:fillRef idx="0">
          <a:scrgbClr r="0" g="0" b="0"/>
        </a:fillRef>
        <a:effectRef idx="0">
          <a:scrgbClr r="0" g="0" b="0"/>
        </a:effectRef>
        <a:fontRef idx="minor"/>
      </dsp:style>
      <dsp:txXfrm>
        <a:off x="1813958" y="405845"/>
        <a:ext cx="3820634" cy="3820634"/>
      </dsp:txXfrm>
    </dsp:sp>
    <dsp:sp modelId="{AB7423CF-F46A-409D-9F87-D33EE45EAFCA}">
      <dsp:nvSpPr>
        <dsp:cNvPr id="5" name="圆角矩形 4"/>
        <dsp:cNvSpPr/>
      </dsp:nvSpPr>
      <dsp:spPr bwMode="white">
        <a:xfrm>
          <a:off x="4754281" y="955159"/>
          <a:ext cx="1248755" cy="811691"/>
        </a:xfrm>
        <a:prstGeom prst="roundRect">
          <a:avLst/>
        </a:prstGeom>
      </dsp:spPr>
      <dsp:style>
        <a:lnRef idx="2">
          <a:schemeClr val="lt1"/>
        </a:lnRef>
        <a:fillRef idx="1">
          <a:schemeClr val="accent5">
            <a:hueOff val="-2604000"/>
            <a:satOff val="1412"/>
            <a:lumOff val="-6117"/>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防错</a:t>
          </a:r>
        </a:p>
      </dsp:txBody>
      <dsp:txXfrm>
        <a:off x="4754281" y="955159"/>
        <a:ext cx="1248755" cy="811691"/>
      </dsp:txXfrm>
    </dsp:sp>
    <dsp:sp modelId="{4A406118-8A8C-4798-BAB1-61838FD17F81}">
      <dsp:nvSpPr>
        <dsp:cNvPr id="6" name="弧形 5"/>
        <dsp:cNvSpPr/>
      </dsp:nvSpPr>
      <dsp:spPr bwMode="white">
        <a:xfrm>
          <a:off x="1813958" y="405845"/>
          <a:ext cx="3820634" cy="3820634"/>
        </a:xfrm>
        <a:prstGeom prst="arc">
          <a:avLst>
            <a:gd name="adj1" fmla="val 20998390"/>
            <a:gd name="adj2" fmla="val 601609"/>
          </a:avLst>
        </a:prstGeom>
        <a:ln>
          <a:tailEnd type="arrow" w="lg" len="med"/>
        </a:ln>
      </dsp:spPr>
      <dsp:style>
        <a:lnRef idx="1">
          <a:schemeClr val="accent5">
            <a:hueOff val="-2604000"/>
            <a:satOff val="1412"/>
            <a:lumOff val="-6117"/>
            <a:alpha val="100000"/>
          </a:schemeClr>
        </a:lnRef>
        <a:fillRef idx="0">
          <a:scrgbClr r="0" g="0" b="0"/>
        </a:fillRef>
        <a:effectRef idx="0">
          <a:scrgbClr r="0" g="0" b="0"/>
        </a:effectRef>
        <a:fontRef idx="minor"/>
      </dsp:style>
      <dsp:txXfrm>
        <a:off x="1813958" y="405845"/>
        <a:ext cx="3820634" cy="3820634"/>
      </dsp:txXfrm>
    </dsp:sp>
    <dsp:sp modelId="{692099EF-CD61-4117-9962-430A47201F2E}">
      <dsp:nvSpPr>
        <dsp:cNvPr id="7" name="圆角矩形 6"/>
        <dsp:cNvSpPr/>
      </dsp:nvSpPr>
      <dsp:spPr bwMode="white">
        <a:xfrm>
          <a:off x="4754281" y="2865476"/>
          <a:ext cx="1248755" cy="811691"/>
        </a:xfrm>
        <a:prstGeom prst="roundRect">
          <a:avLst/>
        </a:prstGeom>
      </dsp:spPr>
      <dsp:style>
        <a:lnRef idx="2">
          <a:schemeClr val="lt1"/>
        </a:lnRef>
        <a:fillRef idx="1">
          <a:schemeClr val="accent5">
            <a:hueOff val="-5208000"/>
            <a:satOff val="2824"/>
            <a:lumOff val="-12234"/>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减少</a:t>
          </a:r>
          <a:endParaRPr lang="en-US" altLang="zh-CN" sz="1800" b="1" dirty="0"/>
        </a:p>
        <a:p>
          <a:pPr lvl="0">
            <a:lnSpc>
              <a:spcPct val="100000"/>
            </a:lnSpc>
            <a:spcBef>
              <a:spcPct val="0"/>
            </a:spcBef>
            <a:spcAft>
              <a:spcPct val="35000"/>
            </a:spcAft>
          </a:pPr>
          <a:r>
            <a:rPr lang="zh-CN" altLang="en-US" sz="1800" b="1" dirty="0"/>
            <a:t>浪费</a:t>
          </a:r>
        </a:p>
      </dsp:txBody>
      <dsp:txXfrm>
        <a:off x="4754281" y="2865476"/>
        <a:ext cx="1248755" cy="811691"/>
      </dsp:txXfrm>
    </dsp:sp>
    <dsp:sp modelId="{96AA62F3-F6A7-4837-8311-1E82F451D1C8}">
      <dsp:nvSpPr>
        <dsp:cNvPr id="8" name="弧形 7"/>
        <dsp:cNvSpPr/>
      </dsp:nvSpPr>
      <dsp:spPr bwMode="white">
        <a:xfrm>
          <a:off x="1813958" y="405845"/>
          <a:ext cx="3820634" cy="3820634"/>
        </a:xfrm>
        <a:prstGeom prst="arc">
          <a:avLst>
            <a:gd name="adj1" fmla="val 3031929"/>
            <a:gd name="adj2" fmla="val 3949500"/>
          </a:avLst>
        </a:prstGeom>
        <a:ln>
          <a:tailEnd type="arrow" w="lg" len="med"/>
        </a:ln>
      </dsp:spPr>
      <dsp:style>
        <a:lnRef idx="1">
          <a:schemeClr val="accent5">
            <a:hueOff val="-5208000"/>
            <a:satOff val="2824"/>
            <a:lumOff val="-12234"/>
            <a:alpha val="100000"/>
          </a:schemeClr>
        </a:lnRef>
        <a:fillRef idx="0">
          <a:scrgbClr r="0" g="0" b="0"/>
        </a:fillRef>
        <a:effectRef idx="0">
          <a:scrgbClr r="0" g="0" b="0"/>
        </a:effectRef>
        <a:fontRef idx="minor"/>
      </dsp:style>
      <dsp:txXfrm>
        <a:off x="1813958" y="405845"/>
        <a:ext cx="3820634" cy="3820634"/>
      </dsp:txXfrm>
    </dsp:sp>
    <dsp:sp modelId="{C8812998-57E5-4056-97A5-12905FD3B068}">
      <dsp:nvSpPr>
        <dsp:cNvPr id="9" name="圆角矩形 8"/>
        <dsp:cNvSpPr/>
      </dsp:nvSpPr>
      <dsp:spPr bwMode="white">
        <a:xfrm>
          <a:off x="3099898" y="3820634"/>
          <a:ext cx="1248755" cy="811691"/>
        </a:xfrm>
        <a:prstGeom prst="roundRect">
          <a:avLst/>
        </a:prstGeom>
      </dsp:spPr>
      <dsp:style>
        <a:lnRef idx="2">
          <a:schemeClr val="lt1"/>
        </a:lnRef>
        <a:fillRef idx="1">
          <a:schemeClr val="accent5">
            <a:hueOff val="-7811999"/>
            <a:satOff val="4235"/>
            <a:lumOff val="-18352"/>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减少</a:t>
          </a:r>
          <a:endParaRPr lang="en-US" altLang="zh-CN" sz="1800" b="1" dirty="0"/>
        </a:p>
        <a:p>
          <a:pPr lvl="0">
            <a:lnSpc>
              <a:spcPct val="100000"/>
            </a:lnSpc>
            <a:spcBef>
              <a:spcPct val="0"/>
            </a:spcBef>
            <a:spcAft>
              <a:spcPct val="35000"/>
            </a:spcAft>
          </a:pPr>
          <a:r>
            <a:rPr lang="zh-CN" altLang="en-US" sz="1800" b="1" dirty="0"/>
            <a:t>损失</a:t>
          </a:r>
        </a:p>
      </dsp:txBody>
      <dsp:txXfrm>
        <a:off x="3099898" y="3820634"/>
        <a:ext cx="1248755" cy="811691"/>
      </dsp:txXfrm>
    </dsp:sp>
    <dsp:sp modelId="{D3CD8453-7C0E-4C8A-9233-511BA0910856}">
      <dsp:nvSpPr>
        <dsp:cNvPr id="10" name="弧形 9"/>
        <dsp:cNvSpPr/>
      </dsp:nvSpPr>
      <dsp:spPr bwMode="white">
        <a:xfrm>
          <a:off x="1813958" y="405845"/>
          <a:ext cx="3820634" cy="3820634"/>
        </a:xfrm>
        <a:prstGeom prst="arc">
          <a:avLst>
            <a:gd name="adj1" fmla="val 6856052"/>
            <a:gd name="adj2" fmla="val 7790282"/>
          </a:avLst>
        </a:prstGeom>
        <a:ln>
          <a:tailEnd type="arrow" w="lg" len="med"/>
        </a:ln>
      </dsp:spPr>
      <dsp:style>
        <a:lnRef idx="1">
          <a:schemeClr val="accent5">
            <a:hueOff val="-7811999"/>
            <a:satOff val="4235"/>
            <a:lumOff val="-18352"/>
            <a:alpha val="100000"/>
          </a:schemeClr>
        </a:lnRef>
        <a:fillRef idx="0">
          <a:scrgbClr r="0" g="0" b="0"/>
        </a:fillRef>
        <a:effectRef idx="0">
          <a:scrgbClr r="0" g="0" b="0"/>
        </a:effectRef>
        <a:fontRef idx="minor"/>
      </dsp:style>
      <dsp:txXfrm>
        <a:off x="1813958" y="405845"/>
        <a:ext cx="3820634" cy="3820634"/>
      </dsp:txXfrm>
    </dsp:sp>
    <dsp:sp modelId="{27E7F746-6D72-4152-A0B0-7E244FC21910}">
      <dsp:nvSpPr>
        <dsp:cNvPr id="11" name="圆角矩形 10"/>
        <dsp:cNvSpPr/>
      </dsp:nvSpPr>
      <dsp:spPr bwMode="white">
        <a:xfrm>
          <a:off x="1412921" y="2854605"/>
          <a:ext cx="1248755" cy="811691"/>
        </a:xfrm>
        <a:prstGeom prst="roundRect">
          <a:avLst/>
        </a:prstGeom>
      </dsp:spPr>
      <dsp:style>
        <a:lnRef idx="2">
          <a:schemeClr val="lt1"/>
        </a:lnRef>
        <a:fillRef idx="1">
          <a:schemeClr val="accent5">
            <a:hueOff val="-10416000"/>
            <a:satOff val="5647"/>
            <a:lumOff val="-24470"/>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团队</a:t>
          </a:r>
          <a:endParaRPr lang="en-US" altLang="zh-CN" sz="1800" b="1" dirty="0"/>
        </a:p>
        <a:p>
          <a:pPr lvl="0">
            <a:lnSpc>
              <a:spcPct val="100000"/>
            </a:lnSpc>
            <a:spcBef>
              <a:spcPct val="0"/>
            </a:spcBef>
            <a:spcAft>
              <a:spcPct val="35000"/>
            </a:spcAft>
          </a:pPr>
          <a:r>
            <a:rPr lang="zh-CN" altLang="en-US" sz="1800" b="1" dirty="0"/>
            <a:t>合作</a:t>
          </a:r>
        </a:p>
      </dsp:txBody>
      <dsp:txXfrm>
        <a:off x="1412921" y="2854605"/>
        <a:ext cx="1248755" cy="811691"/>
      </dsp:txXfrm>
    </dsp:sp>
    <dsp:sp modelId="{C284E253-B766-4C5F-95F7-325E8443F613}">
      <dsp:nvSpPr>
        <dsp:cNvPr id="12" name="弧形 11"/>
        <dsp:cNvSpPr/>
      </dsp:nvSpPr>
      <dsp:spPr bwMode="white">
        <a:xfrm>
          <a:off x="1813958" y="405845"/>
          <a:ext cx="3820634" cy="3820634"/>
        </a:xfrm>
        <a:prstGeom prst="arc">
          <a:avLst>
            <a:gd name="adj1" fmla="val 10214715"/>
            <a:gd name="adj2" fmla="val 11405691"/>
          </a:avLst>
        </a:prstGeom>
        <a:ln>
          <a:tailEnd type="arrow" w="lg" len="med"/>
        </a:ln>
      </dsp:spPr>
      <dsp:style>
        <a:lnRef idx="1">
          <a:schemeClr val="accent5">
            <a:hueOff val="-10416000"/>
            <a:satOff val="5647"/>
            <a:lumOff val="-24470"/>
            <a:alpha val="100000"/>
          </a:schemeClr>
        </a:lnRef>
        <a:fillRef idx="0">
          <a:scrgbClr r="0" g="0" b="0"/>
        </a:fillRef>
        <a:effectRef idx="0">
          <a:scrgbClr r="0" g="0" b="0"/>
        </a:effectRef>
        <a:fontRef idx="minor"/>
      </dsp:style>
      <dsp:txXfrm>
        <a:off x="1813958" y="405845"/>
        <a:ext cx="3820634" cy="3820634"/>
      </dsp:txXfrm>
    </dsp:sp>
    <dsp:sp modelId="{953F16D2-5E77-4618-9932-630EF8442274}">
      <dsp:nvSpPr>
        <dsp:cNvPr id="13" name="圆角矩形 12"/>
        <dsp:cNvSpPr/>
      </dsp:nvSpPr>
      <dsp:spPr bwMode="white">
        <a:xfrm>
          <a:off x="1445514" y="955159"/>
          <a:ext cx="1248755" cy="811691"/>
        </a:xfrm>
        <a:prstGeom prst="roundRect">
          <a:avLst/>
        </a:prstGeom>
      </dsp:spPr>
      <dsp:style>
        <a:lnRef idx="2">
          <a:schemeClr val="lt1"/>
        </a:lnRef>
        <a:fillRef idx="1">
          <a:schemeClr val="accent5">
            <a:hueOff val="-13020000"/>
            <a:satOff val="7059"/>
            <a:lumOff val="-30587"/>
            <a:alpha val="100000"/>
          </a:schemeClr>
        </a:fillRef>
        <a:effectRef idx="0">
          <a:scrgbClr r="0" g="0" b="0"/>
        </a:effectRef>
        <a:fontRef idx="minor">
          <a:schemeClr val="lt1"/>
        </a:fontRef>
      </dsp:style>
      <dsp:txBody>
        <a:bodyPr lIns="68580" tIns="68580" rIns="68580" bIns="6858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b="1" dirty="0"/>
            <a:t>持续</a:t>
          </a:r>
          <a:endParaRPr lang="en-US" altLang="zh-CN" sz="1800" b="1" dirty="0"/>
        </a:p>
        <a:p>
          <a:pPr lvl="0">
            <a:lnSpc>
              <a:spcPct val="100000"/>
            </a:lnSpc>
            <a:spcBef>
              <a:spcPct val="0"/>
            </a:spcBef>
            <a:spcAft>
              <a:spcPct val="35000"/>
            </a:spcAft>
          </a:pPr>
          <a:r>
            <a:rPr lang="zh-CN" altLang="en-US" sz="1800" b="1" dirty="0"/>
            <a:t>改进</a:t>
          </a:r>
        </a:p>
      </dsp:txBody>
      <dsp:txXfrm>
        <a:off x="1445514" y="955159"/>
        <a:ext cx="1248755" cy="811691"/>
      </dsp:txXfrm>
    </dsp:sp>
    <dsp:sp modelId="{DB8BA963-22FA-4D8C-A5B7-1142AD57A79F}">
      <dsp:nvSpPr>
        <dsp:cNvPr id="14" name="弧形 13"/>
        <dsp:cNvSpPr/>
      </dsp:nvSpPr>
      <dsp:spPr bwMode="white">
        <a:xfrm>
          <a:off x="1813958" y="405845"/>
          <a:ext cx="3820634" cy="3820634"/>
        </a:xfrm>
        <a:prstGeom prst="arc">
          <a:avLst>
            <a:gd name="adj1" fmla="val 13831929"/>
            <a:gd name="adj2" fmla="val 14749500"/>
          </a:avLst>
        </a:prstGeom>
        <a:ln>
          <a:tailEnd type="arrow" w="lg" len="med"/>
        </a:ln>
      </dsp:spPr>
      <dsp:style>
        <a:lnRef idx="1">
          <a:schemeClr val="accent5">
            <a:hueOff val="-13020000"/>
            <a:satOff val="7059"/>
            <a:lumOff val="-30587"/>
            <a:alpha val="100000"/>
          </a:schemeClr>
        </a:lnRef>
        <a:fillRef idx="0">
          <a:scrgbClr r="0" g="0" b="0"/>
        </a:fillRef>
        <a:effectRef idx="0">
          <a:scrgbClr r="0" g="0" b="0"/>
        </a:effectRef>
        <a:fontRef idx="minor"/>
      </dsp:style>
      <dsp:txXfrm>
        <a:off x="1813958" y="405845"/>
        <a:ext cx="3820634" cy="3820634"/>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527801" cy="6184155"/>
        <a:chOff x="0" y="0"/>
        <a:chExt cx="6527801" cy="6184155"/>
      </a:xfrm>
    </dsp:grpSpPr>
    <dsp:sp modelId="{2F05BEA2-0182-446A-9873-308C1605DC24}">
      <dsp:nvSpPr>
        <dsp:cNvPr id="3" name="椭圆 2"/>
        <dsp:cNvSpPr/>
      </dsp:nvSpPr>
      <dsp:spPr bwMode="white">
        <a:xfrm>
          <a:off x="2460312" y="2407708"/>
          <a:ext cx="1607177" cy="1607177"/>
        </a:xfrm>
        <a:prstGeom prst="ellipse">
          <a:avLst/>
        </a:prstGeom>
      </dsp:spPr>
      <dsp:style>
        <a:lnRef idx="2">
          <a:schemeClr val="lt1"/>
        </a:lnRef>
        <a:fillRef idx="1">
          <a:schemeClr val="accent4"/>
        </a:fillRef>
        <a:effectRef idx="0">
          <a:scrgbClr r="0" g="0" b="0"/>
        </a:effectRef>
        <a:fontRef idx="minor">
          <a:schemeClr val="lt1"/>
        </a:fontRef>
      </dsp:style>
      <dsp:txBody>
        <a:bodyPr lIns="17780" tIns="17780" rIns="17780" bIns="17780" anchor="ctr"/>
        <a:lstStyle>
          <a:lvl1pPr algn="ctr">
            <a:defRPr sz="28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US" altLang="zh-CN" dirty="0"/>
            <a:t>FMEA</a:t>
          </a:r>
          <a:endParaRPr lang="en-US" altLang="zh-CN" dirty="0"/>
        </a:p>
        <a:p>
          <a:pPr lvl="0">
            <a:lnSpc>
              <a:spcPct val="100000"/>
            </a:lnSpc>
            <a:spcBef>
              <a:spcPct val="0"/>
            </a:spcBef>
            <a:spcAft>
              <a:spcPct val="35000"/>
            </a:spcAft>
          </a:pPr>
          <a:r>
            <a:rPr lang="zh-CN" altLang="en-US" dirty="0"/>
            <a:t>七宗罪</a:t>
          </a:r>
        </a:p>
      </dsp:txBody>
      <dsp:txXfrm>
        <a:off x="2460312" y="2407708"/>
        <a:ext cx="1607177" cy="1607177"/>
      </dsp:txXfrm>
    </dsp:sp>
    <dsp:sp modelId="{D47E57EF-4859-4E0A-A2B3-F4576E9021E2}">
      <dsp:nvSpPr>
        <dsp:cNvPr id="4" name="任意多边形 3"/>
        <dsp:cNvSpPr/>
      </dsp:nvSpPr>
      <dsp:spPr bwMode="white">
        <a:xfrm>
          <a:off x="2863635" y="1985284"/>
          <a:ext cx="800530" cy="44317"/>
        </a:xfrm>
        <a:custGeom>
          <a:avLst/>
          <a:gdLst/>
          <a:ahLst/>
          <a:cxnLst/>
          <a:pathLst>
            <a:path w="1261" h="70">
              <a:moveTo>
                <a:pt x="630" y="665"/>
              </a:moveTo>
              <a:lnTo>
                <a:pt x="630" y="-595"/>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2863635" y="1985284"/>
        <a:ext cx="800530" cy="44317"/>
      </dsp:txXfrm>
    </dsp:sp>
    <dsp:sp modelId="{67AD1293-5A3C-4B4D-8029-85D56A0905F9}">
      <dsp:nvSpPr>
        <dsp:cNvPr id="5" name="椭圆 4"/>
        <dsp:cNvSpPr/>
      </dsp:nvSpPr>
      <dsp:spPr bwMode="white">
        <a:xfrm>
          <a:off x="2460312" y="0"/>
          <a:ext cx="1607177" cy="1607177"/>
        </a:xfrm>
        <a:prstGeom prst="ellipse">
          <a:avLst/>
        </a:prstGeom>
      </dsp:spPr>
      <dsp:style>
        <a:lnRef idx="2">
          <a:schemeClr val="lt1"/>
        </a:lnRef>
        <a:fillRef idx="1">
          <a:schemeClr val="accent5">
            <a:hueOff val="0"/>
            <a:satOff val="0"/>
            <a:lumOff val="0"/>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活动时间投入不够</a:t>
          </a:r>
          <a:endParaRPr lang="zh-CN" altLang="en-US" dirty="0"/>
        </a:p>
      </dsp:txBody>
      <dsp:txXfrm>
        <a:off x="2460312" y="0"/>
        <a:ext cx="1607177" cy="1607177"/>
      </dsp:txXfrm>
    </dsp:sp>
    <dsp:sp modelId="{B85B1A0F-1A9A-4148-8B84-409B0F02708B}">
      <dsp:nvSpPr>
        <dsp:cNvPr id="6" name="任意多边形 5"/>
        <dsp:cNvSpPr/>
      </dsp:nvSpPr>
      <dsp:spPr bwMode="white">
        <a:xfrm>
          <a:off x="3804846" y="2438547"/>
          <a:ext cx="800530" cy="44317"/>
        </a:xfrm>
        <a:custGeom>
          <a:avLst/>
          <a:gdLst/>
          <a:ahLst/>
          <a:cxnLst/>
          <a:pathLst>
            <a:path w="1261" h="70">
              <a:moveTo>
                <a:pt x="138" y="428"/>
              </a:moveTo>
              <a:lnTo>
                <a:pt x="1123" y="-358"/>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3804846" y="2438547"/>
        <a:ext cx="800530" cy="44317"/>
      </dsp:txXfrm>
    </dsp:sp>
    <dsp:sp modelId="{68B99B9E-96F8-47AE-8A56-91678BC8EAA5}">
      <dsp:nvSpPr>
        <dsp:cNvPr id="7" name="椭圆 6"/>
        <dsp:cNvSpPr/>
      </dsp:nvSpPr>
      <dsp:spPr bwMode="white">
        <a:xfrm>
          <a:off x="4342734" y="906527"/>
          <a:ext cx="1607177" cy="1607177"/>
        </a:xfrm>
        <a:prstGeom prst="ellipse">
          <a:avLst/>
        </a:prstGeom>
      </dsp:spPr>
      <dsp:style>
        <a:lnRef idx="2">
          <a:schemeClr val="lt1"/>
        </a:lnRef>
        <a:fillRef idx="1">
          <a:schemeClr val="accent5">
            <a:hueOff val="-2170000"/>
            <a:satOff val="1176"/>
            <a:lumOff val="-5097"/>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糟糕的内</a:t>
          </a:r>
          <a:endParaRPr lang="en-US" altLang="zh-CN" b="1" dirty="0">
            <a:latin typeface="微软雅黑" panose="020B0503020204020204" pitchFamily="34" charset="-122"/>
            <a:ea typeface="微软雅黑" panose="020B0503020204020204" pitchFamily="34" charset="-122"/>
          </a:endParaRPr>
        </a:p>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部沟通</a:t>
          </a:r>
          <a:endParaRPr lang="zh-CN" altLang="en-US" dirty="0"/>
        </a:p>
      </dsp:txBody>
      <dsp:txXfrm>
        <a:off x="4342734" y="906527"/>
        <a:ext cx="1607177" cy="1607177"/>
      </dsp:txXfrm>
    </dsp:sp>
    <dsp:sp modelId="{68E494E0-0D10-4179-B7E1-93B14B5B25BD}">
      <dsp:nvSpPr>
        <dsp:cNvPr id="8" name="任意多边形 7"/>
        <dsp:cNvSpPr/>
      </dsp:nvSpPr>
      <dsp:spPr bwMode="white">
        <a:xfrm>
          <a:off x="4037306" y="3457021"/>
          <a:ext cx="800530" cy="44317"/>
        </a:xfrm>
        <a:custGeom>
          <a:avLst/>
          <a:gdLst/>
          <a:ahLst/>
          <a:cxnLst/>
          <a:pathLst>
            <a:path w="1261" h="70">
              <a:moveTo>
                <a:pt x="16" y="-105"/>
              </a:moveTo>
              <a:lnTo>
                <a:pt x="1245" y="175"/>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4037306" y="3457021"/>
        <a:ext cx="800530" cy="44317"/>
      </dsp:txXfrm>
    </dsp:sp>
    <dsp:sp modelId="{0003E1CC-790A-4D67-A727-D4F49EAEA8BE}">
      <dsp:nvSpPr>
        <dsp:cNvPr id="9" name="椭圆 8"/>
        <dsp:cNvSpPr/>
      </dsp:nvSpPr>
      <dsp:spPr bwMode="white">
        <a:xfrm>
          <a:off x="4807653" y="2943473"/>
          <a:ext cx="1607177" cy="1607177"/>
        </a:xfrm>
        <a:prstGeom prst="ellipse">
          <a:avLst/>
        </a:prstGeom>
      </dsp:spPr>
      <dsp:style>
        <a:lnRef idx="2">
          <a:schemeClr val="lt1"/>
        </a:lnRef>
        <a:fillRef idx="1">
          <a:schemeClr val="accent5">
            <a:hueOff val="-4340000"/>
            <a:satOff val="2353"/>
            <a:lumOff val="-10195"/>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缺乏真正的员工授权</a:t>
          </a:r>
          <a:endParaRPr lang="zh-CN" altLang="en-US" dirty="0"/>
        </a:p>
      </dsp:txBody>
      <dsp:txXfrm>
        <a:off x="4807653" y="2943473"/>
        <a:ext cx="1607177" cy="1607177"/>
      </dsp:txXfrm>
    </dsp:sp>
    <dsp:sp modelId="{6C8531D8-3D41-40D2-A676-A88F66447524}">
      <dsp:nvSpPr>
        <dsp:cNvPr id="10" name="任意多边形 9"/>
        <dsp:cNvSpPr/>
      </dsp:nvSpPr>
      <dsp:spPr bwMode="white">
        <a:xfrm>
          <a:off x="3385968" y="4273773"/>
          <a:ext cx="800530" cy="44317"/>
        </a:xfrm>
        <a:custGeom>
          <a:avLst/>
          <a:gdLst/>
          <a:ahLst/>
          <a:cxnLst/>
          <a:pathLst>
            <a:path w="1261" h="70">
              <a:moveTo>
                <a:pt x="357" y="-533"/>
              </a:moveTo>
              <a:lnTo>
                <a:pt x="904" y="603"/>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3385968" y="4273773"/>
        <a:ext cx="800530" cy="44317"/>
      </dsp:txXfrm>
    </dsp:sp>
    <dsp:sp modelId="{BC47A3BB-D150-4BDA-BFF2-C5943E1B8C29}">
      <dsp:nvSpPr>
        <dsp:cNvPr id="11" name="椭圆 10"/>
        <dsp:cNvSpPr/>
      </dsp:nvSpPr>
      <dsp:spPr bwMode="white">
        <a:xfrm>
          <a:off x="3504977" y="4576978"/>
          <a:ext cx="1607177" cy="1607177"/>
        </a:xfrm>
        <a:prstGeom prst="ellipse">
          <a:avLst/>
        </a:prstGeom>
      </dsp:spPr>
      <dsp:style>
        <a:lnRef idx="2">
          <a:schemeClr val="lt1"/>
        </a:lnRef>
        <a:fillRef idx="1">
          <a:schemeClr val="accent5">
            <a:hueOff val="-6510000"/>
            <a:satOff val="3529"/>
            <a:lumOff val="-15293"/>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缺少正式的变革战略规划</a:t>
          </a:r>
          <a:endParaRPr lang="zh-CN" altLang="en-US" dirty="0"/>
        </a:p>
      </dsp:txBody>
      <dsp:txXfrm>
        <a:off x="3504977" y="4576978"/>
        <a:ext cx="1607177" cy="1607177"/>
      </dsp:txXfrm>
    </dsp:sp>
    <dsp:sp modelId="{AE93EDE9-CF23-4FB4-AC09-12E675702100}">
      <dsp:nvSpPr>
        <dsp:cNvPr id="12" name="任意多边形 11"/>
        <dsp:cNvSpPr/>
      </dsp:nvSpPr>
      <dsp:spPr bwMode="white">
        <a:xfrm>
          <a:off x="2341303" y="4273773"/>
          <a:ext cx="800530" cy="44317"/>
        </a:xfrm>
        <a:custGeom>
          <a:avLst/>
          <a:gdLst/>
          <a:ahLst/>
          <a:cxnLst/>
          <a:pathLst>
            <a:path w="1261" h="70">
              <a:moveTo>
                <a:pt x="904" y="-533"/>
              </a:moveTo>
              <a:lnTo>
                <a:pt x="357" y="603"/>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2341303" y="4273773"/>
        <a:ext cx="800530" cy="44317"/>
      </dsp:txXfrm>
    </dsp:sp>
    <dsp:sp modelId="{D562604A-A298-4725-A9AE-EE9EB5BF940C}">
      <dsp:nvSpPr>
        <dsp:cNvPr id="13" name="椭圆 12"/>
        <dsp:cNvSpPr/>
      </dsp:nvSpPr>
      <dsp:spPr bwMode="white">
        <a:xfrm>
          <a:off x="1415647" y="4576978"/>
          <a:ext cx="1607177" cy="1607177"/>
        </a:xfrm>
        <a:prstGeom prst="ellipse">
          <a:avLst/>
        </a:prstGeom>
      </dsp:spPr>
      <dsp:style>
        <a:lnRef idx="2">
          <a:schemeClr val="lt1"/>
        </a:lnRef>
        <a:fillRef idx="1">
          <a:schemeClr val="accent5">
            <a:hueOff val="-8680000"/>
            <a:satOff val="4706"/>
            <a:lumOff val="-20391"/>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把</a:t>
          </a:r>
          <a:r>
            <a:rPr lang="en-US" altLang="zh-CN" b="1" dirty="0">
              <a:latin typeface="微软雅黑" panose="020B0503020204020204" pitchFamily="34" charset="-122"/>
              <a:ea typeface="微软雅黑" panose="020B0503020204020204" pitchFamily="34" charset="-122"/>
            </a:rPr>
            <a:t>FMEA</a:t>
          </a:r>
          <a:r>
            <a:rPr lang="zh-CN" altLang="en-US" b="1" dirty="0">
              <a:latin typeface="微软雅黑" panose="020B0503020204020204" pitchFamily="34" charset="-122"/>
              <a:ea typeface="微软雅黑" panose="020B0503020204020204" pitchFamily="34" charset="-122"/>
            </a:rPr>
            <a:t>当作快速解决问题的方法</a:t>
          </a:r>
          <a:endParaRPr lang="zh-CN" altLang="en-US" dirty="0"/>
        </a:p>
      </dsp:txBody>
      <dsp:txXfrm>
        <a:off x="1415647" y="4576978"/>
        <a:ext cx="1607177" cy="1607177"/>
      </dsp:txXfrm>
    </dsp:sp>
    <dsp:sp modelId="{C3353FEF-5087-4615-AA97-6DDBD0B67123}">
      <dsp:nvSpPr>
        <dsp:cNvPr id="14" name="任意多边形 13"/>
        <dsp:cNvSpPr/>
      </dsp:nvSpPr>
      <dsp:spPr bwMode="white">
        <a:xfrm>
          <a:off x="1689964" y="3457021"/>
          <a:ext cx="800530" cy="44317"/>
        </a:xfrm>
        <a:custGeom>
          <a:avLst/>
          <a:gdLst/>
          <a:ahLst/>
          <a:cxnLst/>
          <a:pathLst>
            <a:path w="1261" h="70">
              <a:moveTo>
                <a:pt x="1245" y="-105"/>
              </a:moveTo>
              <a:lnTo>
                <a:pt x="16" y="175"/>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1689964" y="3457021"/>
        <a:ext cx="800530" cy="44317"/>
      </dsp:txXfrm>
    </dsp:sp>
    <dsp:sp modelId="{C0AE945D-4100-41E0-9524-F2C0CFFC4809}">
      <dsp:nvSpPr>
        <dsp:cNvPr id="15" name="椭圆 14"/>
        <dsp:cNvSpPr/>
      </dsp:nvSpPr>
      <dsp:spPr bwMode="white">
        <a:xfrm>
          <a:off x="112970" y="2943473"/>
          <a:ext cx="1607177" cy="1607177"/>
        </a:xfrm>
        <a:prstGeom prst="ellipse">
          <a:avLst/>
        </a:prstGeom>
      </dsp:spPr>
      <dsp:style>
        <a:lnRef idx="2">
          <a:schemeClr val="lt1"/>
        </a:lnRef>
        <a:fillRef idx="1">
          <a:schemeClr val="accent5">
            <a:hueOff val="-10850000"/>
            <a:satOff val="5882"/>
            <a:lumOff val="-25489"/>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为短期的财务结果而行事</a:t>
          </a:r>
          <a:endParaRPr lang="zh-CN" altLang="en-US" dirty="0"/>
        </a:p>
      </dsp:txBody>
      <dsp:txXfrm>
        <a:off x="112970" y="2943473"/>
        <a:ext cx="1607177" cy="1607177"/>
      </dsp:txXfrm>
    </dsp:sp>
    <dsp:sp modelId="{5EEC9DDC-118C-466C-BD53-21EC01CC2F79}">
      <dsp:nvSpPr>
        <dsp:cNvPr id="16" name="任意多边形 15"/>
        <dsp:cNvSpPr/>
      </dsp:nvSpPr>
      <dsp:spPr bwMode="white">
        <a:xfrm>
          <a:off x="1922424" y="2438547"/>
          <a:ext cx="800530" cy="44317"/>
        </a:xfrm>
        <a:custGeom>
          <a:avLst/>
          <a:gdLst/>
          <a:ahLst/>
          <a:cxnLst/>
          <a:pathLst>
            <a:path w="1261" h="70">
              <a:moveTo>
                <a:pt x="1123" y="428"/>
              </a:moveTo>
              <a:lnTo>
                <a:pt x="138" y="-358"/>
              </a:lnTo>
            </a:path>
          </a:pathLst>
        </a:custGeom>
      </dsp:spPr>
      <dsp:style>
        <a:lnRef idx="2">
          <a:schemeClr val="accent6"/>
        </a:lnRef>
        <a:fillRef idx="0">
          <a:schemeClr val="accent6">
            <a:tint val="90000"/>
          </a:schemeClr>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solidFill>
              <a:schemeClr val="tx1"/>
            </a:solidFill>
          </a:endParaRPr>
        </a:p>
      </dsp:txBody>
      <dsp:txXfrm>
        <a:off x="1922424" y="2438547"/>
        <a:ext cx="800530" cy="44317"/>
      </dsp:txXfrm>
    </dsp:sp>
    <dsp:sp modelId="{E9BEA881-5DA9-48C1-9C8C-C2BBB31D418A}">
      <dsp:nvSpPr>
        <dsp:cNvPr id="17" name="椭圆 16"/>
        <dsp:cNvSpPr/>
      </dsp:nvSpPr>
      <dsp:spPr bwMode="white">
        <a:xfrm>
          <a:off x="577890" y="906527"/>
          <a:ext cx="1607177" cy="1607177"/>
        </a:xfrm>
        <a:prstGeom prst="ellipse">
          <a:avLst/>
        </a:prstGeom>
      </dsp:spPr>
      <dsp:style>
        <a:lnRef idx="2">
          <a:schemeClr val="lt1"/>
        </a:lnRef>
        <a:fillRef idx="1">
          <a:schemeClr val="accent5">
            <a:hueOff val="-13020000"/>
            <a:satOff val="7059"/>
            <a:lumOff val="-30587"/>
            <a:alpha val="100000"/>
          </a:schemeClr>
        </a:fillRef>
        <a:effectRef idx="0">
          <a:scrgbClr r="0" g="0" b="0"/>
        </a:effectRef>
        <a:fontRef idx="minor">
          <a:schemeClr val="lt1"/>
        </a:fontRef>
      </dsp:style>
      <dsp:txBody>
        <a:bodyPr lIns="10795" tIns="10795" rIns="10795" bIns="10795" anchor="ctr"/>
        <a:lstStyle>
          <a:lvl1pPr algn="ctr">
            <a:defRPr sz="1700"/>
          </a:lvl1pPr>
          <a:lvl2pPr marL="114300" indent="-114300" algn="ctr">
            <a:defRPr sz="1300"/>
          </a:lvl2pPr>
          <a:lvl3pPr marL="228600" indent="-114300" algn="ctr">
            <a:defRPr sz="1300"/>
          </a:lvl3pPr>
          <a:lvl4pPr marL="342900" indent="-114300" algn="ctr">
            <a:defRPr sz="1300"/>
          </a:lvl4pPr>
          <a:lvl5pPr marL="457200" indent="-114300" algn="ctr">
            <a:defRPr sz="1300"/>
          </a:lvl5pPr>
          <a:lvl6pPr marL="571500" indent="-114300" algn="ctr">
            <a:defRPr sz="1300"/>
          </a:lvl6pPr>
          <a:lvl7pPr marL="685800" indent="-114300" algn="ctr">
            <a:defRPr sz="1300"/>
          </a:lvl7pPr>
          <a:lvl8pPr marL="800100" indent="-114300" algn="ctr">
            <a:defRPr sz="1300"/>
          </a:lvl8pPr>
          <a:lvl9pPr marL="914400" indent="-114300" algn="ctr">
            <a:defRPr sz="1300"/>
          </a:lvl9pPr>
        </a:lstStyle>
        <a:p>
          <a:pPr lvl="0">
            <a:lnSpc>
              <a:spcPct val="100000"/>
            </a:lnSpc>
            <a:spcBef>
              <a:spcPct val="0"/>
            </a:spcBef>
            <a:spcAft>
              <a:spcPct val="35000"/>
            </a:spcAft>
            <a:buFont typeface="Wingdings" panose="05000000000000000000" pitchFamily="2" charset="2"/>
            <a:buChar char="v"/>
          </a:pPr>
          <a:r>
            <a:rPr lang="zh-CN" altLang="en-US" b="1" dirty="0">
              <a:latin typeface="微软雅黑" panose="020B0503020204020204" pitchFamily="34" charset="-122"/>
              <a:ea typeface="微软雅黑" panose="020B0503020204020204" pitchFamily="34" charset="-122"/>
            </a:rPr>
            <a:t>缺乏客户为关注焦点</a:t>
          </a:r>
          <a:endParaRPr lang="zh-CN" altLang="en-US" dirty="0"/>
        </a:p>
      </dsp:txBody>
      <dsp:txXfrm>
        <a:off x="577890" y="906527"/>
        <a:ext cx="1607177" cy="1607177"/>
      </dsp:txXfrm>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radial1#2">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0">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1.wmf"/></Relationships>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31.wmf>
</file>

<file path=ppt/media/image32.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noChangeArrowheads="1"/>
          </p:cNvSpPr>
          <p:nvPr>
            <p:ph type="hdr" sz="quarter" idx="4294967295"/>
          </p:nvPr>
        </p:nvSpPr>
        <p:spPr bwMode="auto">
          <a:xfrm>
            <a:off x="0" y="0"/>
            <a:ext cx="2971800" cy="457200"/>
          </a:xfrm>
          <a:prstGeom prst="rect">
            <a:avLst/>
          </a:prstGeom>
          <a:noFill/>
          <a:ln>
            <a:noFill/>
          </a:ln>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日期占位符 2"/>
          <p:cNvSpPr>
            <a:spLocks noGrp="1" noChangeArrowheads="1"/>
          </p:cNvSpPr>
          <p:nvPr>
            <p:ph type="dt" idx="1"/>
          </p:nvPr>
        </p:nvSpPr>
        <p:spPr bwMode="auto">
          <a:xfrm>
            <a:off x="3884613" y="0"/>
            <a:ext cx="2971800" cy="457200"/>
          </a:xfrm>
          <a:prstGeom prst="rect">
            <a:avLst/>
          </a:prstGeom>
          <a:noFill/>
          <a:ln>
            <a:noFill/>
          </a:ln>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8" name="幻灯片图像占位符 3"/>
          <p:cNvSpPr>
            <a:spLocks noGrp="1" noRot="1" noChangeAspect="1"/>
          </p:cNvSpPr>
          <p:nvPr>
            <p:ph type="sldImg" idx="2"/>
          </p:nvPr>
        </p:nvSpPr>
        <p:spPr>
          <a:xfrm>
            <a:off x="381000" y="685800"/>
            <a:ext cx="6096000" cy="3429000"/>
          </a:xfrm>
          <a:prstGeom prst="rect">
            <a:avLst/>
          </a:prstGeom>
          <a:noFill/>
          <a:ln w="12700">
            <a:noFill/>
          </a:ln>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4" name="页脚占位符 5"/>
          <p:cNvSpPr>
            <a:spLocks noGrp="1" noChangeArrowheads="1"/>
          </p:cNvSpPr>
          <p:nvPr>
            <p:ph type="ftr" sz="quarter" idx="4"/>
          </p:nvPr>
        </p:nvSpPr>
        <p:spPr bwMode="auto">
          <a:xfrm>
            <a:off x="0" y="8685213"/>
            <a:ext cx="2971800" cy="457200"/>
          </a:xfrm>
          <a:prstGeom prst="rect">
            <a:avLst/>
          </a:prstGeom>
          <a:noFill/>
          <a:ln>
            <a:noFill/>
          </a:ln>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灯片编号占位符 6"/>
          <p:cNvSpPr>
            <a:spLocks noGrp="1" noChangeArrowheads="1"/>
          </p:cNvSpPr>
          <p:nvPr>
            <p:ph type="sldNum" sz="quarter" idx="5"/>
          </p:nvPr>
        </p:nvSpPr>
        <p:spPr bwMode="auto">
          <a:xfrm>
            <a:off x="3884613" y="8685213"/>
            <a:ext cx="2971800" cy="457200"/>
          </a:xfrm>
          <a:prstGeom prst="rect">
            <a:avLst/>
          </a:prstGeom>
          <a:noFill/>
          <a:ln>
            <a:noFill/>
          </a:ln>
        </p:spPr>
        <p:txBody>
          <a:bodyPr vert="horz" wrap="square" lIns="91440" tIns="45720" rIns="91440" bIns="45720" numCol="1" anchor="b" anchorCtr="0" compatLnSpc="1"/>
          <a:p>
            <a:pPr lvl="0" algn="r" eaLnBrk="1" hangingPunct="1">
              <a:buNone/>
            </a:pPr>
            <a:fld id="{9A0DB2DC-4C9A-4742-B13C-FB6460FD3503}" type="slidenum">
              <a:rPr lang="zh-CN" altLang="en-US" dirty="0"/>
            </a:fld>
            <a:endParaRPr lang="zh-CN" altLang="en-US" sz="1200" dirty="0"/>
          </a:p>
        </p:txBody>
      </p:sp>
    </p:spTree>
  </p:cSld>
  <p:clrMap bg1="lt1" tx1="dk1" bg2="lt2" tx2="dk2" accent1="accent1" accent2="accent2" accent3="accent3" accent4="accent4" accent5="accent5" accent6="accent6" hlink="hlink" folHlink="folHlink"/>
  <p:hf sldNum="0"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39863" y="1060450"/>
            <a:ext cx="8642350" cy="2255838"/>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439863" y="3403600"/>
            <a:ext cx="8642350" cy="156527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792163" y="1725613"/>
            <a:ext cx="9937750" cy="4111625"/>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245475" y="344488"/>
            <a:ext cx="2484438" cy="5492750"/>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792163" y="344488"/>
            <a:ext cx="7300912" cy="5492750"/>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792163" y="1725613"/>
            <a:ext cx="9937750"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85813" y="1616075"/>
            <a:ext cx="9937750" cy="2695575"/>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85813" y="4337050"/>
            <a:ext cx="9937750" cy="1417638"/>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792163" y="1725613"/>
            <a:ext cx="4892675"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5837238" y="1725613"/>
            <a:ext cx="4892675"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93750" y="344488"/>
            <a:ext cx="9937750" cy="1252537"/>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793750" y="1589088"/>
            <a:ext cx="48736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793750" y="2366963"/>
            <a:ext cx="4873625" cy="3481387"/>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5832475" y="1589088"/>
            <a:ext cx="48990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5832475" y="2366963"/>
            <a:ext cx="4899025" cy="3481387"/>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4899025" y="933450"/>
            <a:ext cx="5832475" cy="460533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4899025" y="933450"/>
            <a:ext cx="5832475" cy="460533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14.jpeg"/><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5.jpe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6.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7.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2.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xml"/><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25.png"/><Relationship Id="rId2" Type="http://schemas.openxmlformats.org/officeDocument/2006/relationships/tags" Target="../tags/tag4.xml"/><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6.emf"/><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7.emf"/><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8.emf"/><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7" Type="http://schemas.openxmlformats.org/officeDocument/2006/relationships/vmlDrawing" Target="../drawings/vmlDrawing1.vml"/><Relationship Id="rId6" Type="http://schemas.openxmlformats.org/officeDocument/2006/relationships/slideLayout" Target="../slideLayouts/slideLayout12.xml"/><Relationship Id="rId5" Type="http://schemas.openxmlformats.org/officeDocument/2006/relationships/image" Target="../media/image31.wmf"/><Relationship Id="rId4" Type="http://schemas.openxmlformats.org/officeDocument/2006/relationships/package" Target="../embeddings/Workbook1.xlsx"/><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hyperlink" Target="https://docs.atrust.sangfor.com/pages/viewpage.action?pageId=253663540" TargetMode="External"/><Relationship Id="rId3" Type="http://schemas.openxmlformats.org/officeDocument/2006/relationships/image" Target="../media/image32.png"/><Relationship Id="rId2" Type="http://schemas.openxmlformats.org/officeDocument/2006/relationships/tags" Target="../tags/tag5.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50" name="图片 2"/>
          <p:cNvPicPr>
            <a:picLocks noChangeAspect="1"/>
          </p:cNvPicPr>
          <p:nvPr/>
        </p:nvPicPr>
        <p:blipFill>
          <a:blip r:embed="rId1"/>
          <a:stretch>
            <a:fillRect/>
          </a:stretch>
        </p:blipFill>
        <p:spPr>
          <a:xfrm>
            <a:off x="3387725" y="3384550"/>
            <a:ext cx="2016125" cy="1708150"/>
          </a:xfrm>
          <a:prstGeom prst="rect">
            <a:avLst/>
          </a:prstGeom>
          <a:noFill/>
          <a:ln w="9525">
            <a:noFill/>
          </a:ln>
        </p:spPr>
      </p:pic>
      <p:grpSp>
        <p:nvGrpSpPr>
          <p:cNvPr id="2051" name="Group 3"/>
          <p:cNvGrpSpPr/>
          <p:nvPr/>
        </p:nvGrpSpPr>
        <p:grpSpPr>
          <a:xfrm>
            <a:off x="8137525" y="5832475"/>
            <a:ext cx="3236913" cy="561975"/>
            <a:chOff x="0" y="0"/>
            <a:chExt cx="2372586" cy="561630"/>
          </a:xfrm>
        </p:grpSpPr>
        <p:sp>
          <p:nvSpPr>
            <p:cNvPr id="2056" name="Rectangle: Rounded Corners 19"/>
            <p:cNvSpPr/>
            <p:nvPr/>
          </p:nvSpPr>
          <p:spPr>
            <a:xfrm>
              <a:off x="0" y="0"/>
              <a:ext cx="2108269" cy="233952"/>
            </a:xfrm>
            <a:prstGeom prst="roundRect">
              <a:avLst>
                <a:gd name="adj" fmla="val 50000"/>
              </a:avLst>
            </a:prstGeom>
            <a:noFill/>
            <a:ln w="25400">
              <a:noFill/>
            </a:ln>
          </p:spPr>
          <p:txBody>
            <a:bodyPr anchor="ctr" anchorCtr="0"/>
            <a:p>
              <a:pPr eaLnBrk="1" hangingPunct="1"/>
              <a:endParaRPr lang="zh-CN" altLang="zh-CN" sz="1400" dirty="0">
                <a:latin typeface="Calibri" panose="020F0502020204030204" pitchFamily="34" charset="0"/>
                <a:sym typeface="Calibri" panose="020F0502020204030204" pitchFamily="34" charset="0"/>
              </a:endParaRPr>
            </a:p>
          </p:txBody>
        </p:sp>
        <p:sp>
          <p:nvSpPr>
            <p:cNvPr id="2057" name="文本框 9"/>
            <p:cNvSpPr/>
            <p:nvPr/>
          </p:nvSpPr>
          <p:spPr>
            <a:xfrm>
              <a:off x="686182" y="300020"/>
              <a:ext cx="1686404" cy="261610"/>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grpSp>
      <p:pic>
        <p:nvPicPr>
          <p:cNvPr id="2052" name="图片 10"/>
          <p:cNvPicPr>
            <a:picLocks noChangeAspect="1"/>
          </p:cNvPicPr>
          <p:nvPr/>
        </p:nvPicPr>
        <p:blipFill>
          <a:blip r:embed="rId2"/>
          <a:stretch>
            <a:fillRect/>
          </a:stretch>
        </p:blipFill>
        <p:spPr>
          <a:xfrm>
            <a:off x="0" y="0"/>
            <a:ext cx="11522075" cy="6467475"/>
          </a:xfrm>
          <a:prstGeom prst="rect">
            <a:avLst/>
          </a:prstGeom>
          <a:noFill/>
          <a:ln w="9525">
            <a:noFill/>
          </a:ln>
        </p:spPr>
      </p:pic>
      <p:pic>
        <p:nvPicPr>
          <p:cNvPr id="2053" name="图片 19"/>
          <p:cNvPicPr>
            <a:picLocks noChangeAspect="1"/>
          </p:cNvPicPr>
          <p:nvPr/>
        </p:nvPicPr>
        <p:blipFill>
          <a:blip r:embed="rId3"/>
          <a:stretch>
            <a:fillRect/>
          </a:stretch>
        </p:blipFill>
        <p:spPr>
          <a:xfrm>
            <a:off x="9742488" y="12700"/>
            <a:ext cx="1706562" cy="588963"/>
          </a:xfrm>
          <a:prstGeom prst="rect">
            <a:avLst/>
          </a:prstGeom>
          <a:noFill/>
          <a:ln w="9525">
            <a:noFill/>
          </a:ln>
        </p:spPr>
      </p:pic>
      <p:sp>
        <p:nvSpPr>
          <p:cNvPr id="2054" name="文本占位符 18"/>
          <p:cNvSpPr>
            <a:spLocks noGrp="1"/>
          </p:cNvSpPr>
          <p:nvPr>
            <p:ph sz="quarter"/>
          </p:nvPr>
        </p:nvSpPr>
        <p:spPr>
          <a:xfrm>
            <a:off x="4449763" y="1909763"/>
            <a:ext cx="6323012" cy="852487"/>
          </a:xfrm>
          <a:prstGeom prst="rect">
            <a:avLst/>
          </a:prstGeom>
          <a:noFill/>
          <a:ln w="9525">
            <a:noFill/>
          </a:ln>
        </p:spPr>
        <p:txBody>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ctr" eaLnBrk="1" hangingPunct="1">
              <a:buNone/>
            </a:pPr>
            <a:r>
              <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特性级可靠性设计</a:t>
            </a:r>
            <a:endParaRPr lang="zh-CN" altLang="en-US" sz="3200" dirty="0"/>
          </a:p>
        </p:txBody>
      </p:sp>
      <p:sp>
        <p:nvSpPr>
          <p:cNvPr id="2055" name="文本占位符 20"/>
          <p:cNvSpPr>
            <a:spLocks noGrp="1"/>
          </p:cNvSpPr>
          <p:nvPr/>
        </p:nvSpPr>
        <p:spPr>
          <a:xfrm>
            <a:off x="5427345" y="3189605"/>
            <a:ext cx="4367213" cy="355600"/>
          </a:xfrm>
          <a:prstGeom prst="rect">
            <a:avLst/>
          </a:prstGeom>
          <a:solidFill>
            <a:srgbClr val="0070C0"/>
          </a:solidFill>
          <a:ln w="9525">
            <a:noFill/>
          </a:ln>
        </p:spPr>
        <p:txBody>
          <a:bodyPr lIns="86402" tIns="43201" rIns="86402" bIns="43201"/>
          <a:p>
            <a:pPr algn="ctr" eaLnBrk="1" hangingPunct="1">
              <a:lnSpc>
                <a:spcPct val="90000"/>
              </a:lnSpc>
              <a:spcBef>
                <a:spcPts val="1000"/>
              </a:spcBef>
            </a:pPr>
            <a:r>
              <a:rPr lang="zh-CN" altLang="en-US" sz="17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深信服科技研发专业能力系列课程</a:t>
            </a:r>
            <a:endParaRPr lang="zh-CN" altLang="en-US" dirty="0">
              <a:latin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概念定义</a:t>
            </a:r>
            <a:endPar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Rectangle 3"/>
          <p:cNvSpPr txBox="1">
            <a:spLocks noChangeArrowheads="1"/>
          </p:cNvSpPr>
          <p:nvPr/>
        </p:nvSpPr>
        <p:spPr bwMode="auto">
          <a:xfrm>
            <a:off x="312258" y="865114"/>
            <a:ext cx="10686256" cy="87131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1" hangingPunct="1">
              <a:buNone/>
            </a:pPr>
            <a:r>
              <a:rPr lang="en-US" altLang="zh-CN" sz="2000" b="1" dirty="0">
                <a:solidFill>
                  <a:schemeClr val="accent2"/>
                </a:solidFill>
                <a:latin typeface="微软雅黑" panose="020B0503020204020204" pitchFamily="34" charset="-122"/>
                <a:ea typeface="微软雅黑" panose="020B0503020204020204" pitchFamily="34" charset="-122"/>
              </a:rPr>
              <a:t>    </a:t>
            </a:r>
            <a:r>
              <a:rPr lang="en-US" altLang="zh-CN" sz="2000" b="1" dirty="0">
                <a:solidFill>
                  <a:srgbClr val="FF0000"/>
                </a:solidFill>
                <a:latin typeface="微软雅黑" panose="020B0503020204020204" pitchFamily="34" charset="-122"/>
                <a:ea typeface="微软雅黑" panose="020B0503020204020204" pitchFamily="34" charset="-122"/>
              </a:rPr>
              <a:t>P</a:t>
            </a:r>
            <a:r>
              <a:rPr lang="en-US" altLang="zh-CN" sz="2000" b="1" dirty="0">
                <a:latin typeface="微软雅黑" panose="020B0503020204020204" pitchFamily="34" charset="-122"/>
                <a:ea typeface="微软雅黑" panose="020B0503020204020204" pitchFamily="34" charset="-122"/>
              </a:rPr>
              <a:t>otential  </a:t>
            </a:r>
            <a:r>
              <a:rPr lang="en-US" altLang="zh-CN" sz="2000" b="1" dirty="0">
                <a:solidFill>
                  <a:srgbClr val="FF0000"/>
                </a:solidFill>
                <a:latin typeface="微软雅黑" panose="020B0503020204020204" pitchFamily="34" charset="-122"/>
                <a:ea typeface="微软雅黑" panose="020B0503020204020204" pitchFamily="34" charset="-122"/>
              </a:rPr>
              <a:t>F</a:t>
            </a:r>
            <a:r>
              <a:rPr lang="en-US" altLang="zh-CN" sz="2000" b="1" dirty="0">
                <a:latin typeface="微软雅黑" panose="020B0503020204020204" pitchFamily="34" charset="-122"/>
                <a:ea typeface="微软雅黑" panose="020B0503020204020204" pitchFamily="34" charset="-122"/>
              </a:rPr>
              <a:t>ailure</a:t>
            </a:r>
            <a:r>
              <a:rPr lang="en-US" altLang="zh-CN" sz="2000" dirty="0">
                <a:latin typeface="微软雅黑" panose="020B0503020204020204" pitchFamily="34" charset="-122"/>
                <a:ea typeface="微软雅黑" panose="020B0503020204020204" pitchFamily="34" charset="-122"/>
              </a:rPr>
              <a:t>  </a:t>
            </a:r>
            <a:r>
              <a:rPr lang="en-US" altLang="zh-CN" sz="2000" b="1" dirty="0">
                <a:solidFill>
                  <a:srgbClr val="FF0000"/>
                </a:solidFill>
                <a:latin typeface="微软雅黑" panose="020B0503020204020204" pitchFamily="34" charset="-122"/>
                <a:ea typeface="微软雅黑" panose="020B0503020204020204" pitchFamily="34" charset="-122"/>
              </a:rPr>
              <a:t>M</a:t>
            </a:r>
            <a:r>
              <a:rPr lang="en-US" altLang="zh-CN" sz="2000" b="1" dirty="0">
                <a:latin typeface="微软雅黑" panose="020B0503020204020204" pitchFamily="34" charset="-122"/>
                <a:ea typeface="微软雅黑" panose="020B0503020204020204" pitchFamily="34" charset="-122"/>
              </a:rPr>
              <a:t>ode  and  </a:t>
            </a:r>
            <a:r>
              <a:rPr lang="en-US" altLang="zh-CN" sz="2000" b="1" dirty="0">
                <a:solidFill>
                  <a:srgbClr val="FF0000"/>
                </a:solidFill>
                <a:latin typeface="微软雅黑" panose="020B0503020204020204" pitchFamily="34" charset="-122"/>
                <a:ea typeface="微软雅黑" panose="020B0503020204020204" pitchFamily="34" charset="-122"/>
              </a:rPr>
              <a:t>E</a:t>
            </a:r>
            <a:r>
              <a:rPr lang="en-US" altLang="zh-CN" sz="2000" b="1" dirty="0">
                <a:latin typeface="微软雅黑" panose="020B0503020204020204" pitchFamily="34" charset="-122"/>
                <a:ea typeface="微软雅黑" panose="020B0503020204020204" pitchFamily="34" charset="-122"/>
              </a:rPr>
              <a:t>ffects  </a:t>
            </a:r>
            <a:r>
              <a:rPr lang="en-US" altLang="zh-CN" sz="2000" b="1" dirty="0">
                <a:solidFill>
                  <a:srgbClr val="FF0000"/>
                </a:solidFill>
                <a:latin typeface="微软雅黑" panose="020B0503020204020204" pitchFamily="34" charset="-122"/>
                <a:ea typeface="微软雅黑" panose="020B0503020204020204" pitchFamily="34" charset="-122"/>
              </a:rPr>
              <a:t>A</a:t>
            </a:r>
            <a:r>
              <a:rPr lang="en-US" altLang="zh-CN" sz="2000" b="1" dirty="0">
                <a:latin typeface="微软雅黑" panose="020B0503020204020204" pitchFamily="34" charset="-122"/>
                <a:ea typeface="微软雅黑" panose="020B0503020204020204" pitchFamily="34" charset="-122"/>
              </a:rPr>
              <a:t>nalysis</a:t>
            </a:r>
            <a:endParaRPr lang="en-US" altLang="zh-CN" sz="2000" dirty="0">
              <a:latin typeface="微软雅黑" panose="020B0503020204020204" pitchFamily="34" charset="-122"/>
              <a:ea typeface="微软雅黑" panose="020B0503020204020204" pitchFamily="34" charset="-122"/>
            </a:endParaRPr>
          </a:p>
          <a:p>
            <a:pPr eaLnBrk="1" hangingPunct="1">
              <a:buFont typeface="Wingdings" panose="05000000000000000000" pitchFamily="2" charset="2"/>
              <a:buNone/>
            </a:pP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潜在          失效        模式     及    后果       分析 </a:t>
            </a:r>
            <a:endParaRPr lang="zh-CN" altLang="en-US" sz="2000"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453390" y="4497070"/>
            <a:ext cx="10481310" cy="1753235"/>
          </a:xfrm>
          <a:prstGeom prst="rect">
            <a:avLst/>
          </a:prstGeom>
          <a:noFill/>
        </p:spPr>
        <p:txBody>
          <a:bodyPr wrap="square">
            <a:spAutoFit/>
          </a:bodyPr>
          <a:lstStyle/>
          <a:p>
            <a:pPr marL="285750" indent="-285750" eaLnBrk="1" hangingPunct="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是通过对</a:t>
            </a:r>
            <a:r>
              <a:rPr lang="zh-CN" altLang="en-US" sz="1800" b="1" dirty="0">
                <a:solidFill>
                  <a:srgbClr val="FF0000"/>
                </a:solidFill>
                <a:latin typeface="微软雅黑" panose="020B0503020204020204" pitchFamily="34" charset="-122"/>
                <a:ea typeface="微软雅黑" panose="020B0503020204020204" pitchFamily="34" charset="-122"/>
              </a:rPr>
              <a:t>可能发生的</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和</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或已经发生的</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失效模式进行分析与判断其可能造成 </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和</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或已经产生的</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的</a:t>
            </a:r>
            <a:r>
              <a:rPr lang="zh-CN" altLang="en-US" sz="1800" b="1" dirty="0">
                <a:solidFill>
                  <a:srgbClr val="FF0000"/>
                </a:solidFill>
                <a:latin typeface="微软雅黑" panose="020B0503020204020204" pitchFamily="34" charset="-122"/>
                <a:ea typeface="微软雅黑" panose="020B0503020204020204" pitchFamily="34" charset="-122"/>
              </a:rPr>
              <a:t>后果</a:t>
            </a:r>
            <a:r>
              <a:rPr lang="zh-CN" altLang="en-US" sz="1800" dirty="0">
                <a:latin typeface="微软雅黑" panose="020B0503020204020204" pitchFamily="34" charset="-122"/>
                <a:ea typeface="微软雅黑" panose="020B0503020204020204" pitchFamily="34" charset="-122"/>
              </a:rPr>
              <a:t>而产生的</a:t>
            </a:r>
            <a:r>
              <a:rPr lang="zh-CN" altLang="en-US" sz="1800" b="1" dirty="0">
                <a:solidFill>
                  <a:srgbClr val="FF0000"/>
                </a:solidFill>
                <a:latin typeface="微软雅黑" panose="020B0503020204020204" pitchFamily="34" charset="-122"/>
                <a:ea typeface="微软雅黑" panose="020B0503020204020204" pitchFamily="34" charset="-122"/>
              </a:rPr>
              <a:t>风险程度</a:t>
            </a:r>
            <a:r>
              <a:rPr lang="zh-CN" altLang="en-US" sz="1800" dirty="0">
                <a:latin typeface="微软雅黑" panose="020B0503020204020204" pitchFamily="34" charset="-122"/>
                <a:ea typeface="微软雅黑" panose="020B0503020204020204" pitchFamily="34" charset="-122"/>
              </a:rPr>
              <a:t>的一种</a:t>
            </a:r>
            <a:r>
              <a:rPr lang="zh-CN" altLang="en-US" sz="1800" b="1" dirty="0">
                <a:solidFill>
                  <a:srgbClr val="FF0000"/>
                </a:solidFill>
                <a:latin typeface="微软雅黑" panose="020B0503020204020204" pitchFamily="34" charset="-122"/>
                <a:ea typeface="微软雅黑" panose="020B0503020204020204" pitchFamily="34" charset="-122"/>
              </a:rPr>
              <a:t>量化</a:t>
            </a:r>
            <a:r>
              <a:rPr lang="zh-CN" altLang="en-US" sz="1800" dirty="0">
                <a:latin typeface="微软雅黑" panose="020B0503020204020204" pitchFamily="34" charset="-122"/>
                <a:ea typeface="微软雅黑" panose="020B0503020204020204" pitchFamily="34" charset="-122"/>
              </a:rPr>
              <a:t>的定性分析计算方法，并根据风险的大小，采取有针对性的改进，从而了解产品</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和</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或制造过程</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设计能力，达成一种</a:t>
            </a:r>
            <a:r>
              <a:rPr lang="zh-CN" altLang="en-US" sz="1800" b="1" dirty="0">
                <a:solidFill>
                  <a:srgbClr val="FF0000"/>
                </a:solidFill>
                <a:latin typeface="微软雅黑" panose="020B0503020204020204" pitchFamily="34" charset="-122"/>
                <a:ea typeface="微软雅黑" panose="020B0503020204020204" pitchFamily="34" charset="-122"/>
              </a:rPr>
              <a:t>事先预防</a:t>
            </a:r>
            <a:r>
              <a:rPr lang="zh-CN" altLang="en-US" sz="1800" dirty="0">
                <a:latin typeface="微软雅黑" panose="020B0503020204020204" pitchFamily="34" charset="-122"/>
                <a:ea typeface="微软雅黑" panose="020B0503020204020204" pitchFamily="34" charset="-122"/>
              </a:rPr>
              <a:t>并实施改进措施进行改进的方法工具</a:t>
            </a:r>
            <a:endParaRPr lang="en-US" altLang="zh-CN" sz="1800" dirty="0">
              <a:latin typeface="微软雅黑" panose="020B0503020204020204" pitchFamily="34" charset="-122"/>
              <a:ea typeface="微软雅黑" panose="020B0503020204020204" pitchFamily="34" charset="-122"/>
            </a:endParaRPr>
          </a:p>
          <a:p>
            <a:pPr marL="285750" indent="-285750" eaLnBrk="1" hangingPunct="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cs typeface="华文细黑" panose="02010600040101010101" charset="-122"/>
              </a:rPr>
              <a:t>FMEA强调“</a:t>
            </a:r>
            <a:r>
              <a:rPr lang="zh-CN" altLang="en-US" sz="1800" b="1" dirty="0">
                <a:solidFill>
                  <a:srgbClr val="0000FF"/>
                </a:solidFill>
                <a:latin typeface="微软雅黑" panose="020B0503020204020204" pitchFamily="34" charset="-122"/>
                <a:ea typeface="微软雅黑" panose="020B0503020204020204" pitchFamily="34" charset="-122"/>
                <a:cs typeface="华文细黑" panose="02010600040101010101" charset="-122"/>
              </a:rPr>
              <a:t>事前预防</a:t>
            </a:r>
            <a:r>
              <a:rPr lang="zh-CN" altLang="en-US" sz="1800" dirty="0">
                <a:latin typeface="微软雅黑" panose="020B0503020204020204" pitchFamily="34" charset="-122"/>
                <a:ea typeface="微软雅黑" panose="020B0503020204020204" pitchFamily="34" charset="-122"/>
                <a:cs typeface="华文细黑" panose="02010600040101010101" charset="-122"/>
              </a:rPr>
              <a:t>”，而不是“</a:t>
            </a:r>
            <a:r>
              <a:rPr lang="zh-CN" altLang="en-US" sz="1800" b="1" dirty="0">
                <a:solidFill>
                  <a:srgbClr val="FF0000"/>
                </a:solidFill>
                <a:latin typeface="微软雅黑" panose="020B0503020204020204" pitchFamily="34" charset="-122"/>
                <a:ea typeface="微软雅黑" panose="020B0503020204020204" pitchFamily="34" charset="-122"/>
                <a:cs typeface="华文细黑" panose="02010600040101010101" charset="-122"/>
              </a:rPr>
              <a:t>事后补救</a:t>
            </a:r>
            <a:r>
              <a:rPr lang="zh-CN" altLang="en-US" sz="1800" dirty="0">
                <a:latin typeface="微软雅黑" panose="020B0503020204020204" pitchFamily="34" charset="-122"/>
                <a:ea typeface="微软雅黑" panose="020B0503020204020204" pitchFamily="34" charset="-122"/>
                <a:cs typeface="华文细黑" panose="02010600040101010101" charset="-122"/>
              </a:rPr>
              <a:t>”；</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p:txBody>
      </p:sp>
      <p:sp>
        <p:nvSpPr>
          <p:cNvPr id="2" name="文本框 1"/>
          <p:cNvSpPr txBox="1"/>
          <p:nvPr/>
        </p:nvSpPr>
        <p:spPr>
          <a:xfrm>
            <a:off x="544830" y="1812290"/>
            <a:ext cx="10384790" cy="2676525"/>
          </a:xfrm>
          <a:prstGeom prst="rect">
            <a:avLst/>
          </a:prstGeom>
          <a:solidFill>
            <a:schemeClr val="accent2">
              <a:lumMod val="20000"/>
              <a:lumOff val="80000"/>
            </a:schemeClr>
          </a:solidFill>
        </p:spPr>
        <p:txBody>
          <a:bodyPr wrap="square" rtlCol="0" anchor="t">
            <a:spAutoFit/>
          </a:bodyPr>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有位客人到某人家里作客，看见主人家的灶上烟囱是直的，旁边又有很多木材。客人告诉主人说，烟囱要改曲，木材须移去，否则将来可能会有火灾，主人听了没有做任何表示。不久主人家里果然失火，四周的邻居赶紧跑来救火，最后火被扑灭了，于是主人烹羊宰牛，宴请四邻，以酬谢他们救火的功劳，但是并没有请当初建议他将木材移走，烟囱改曲的人。</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有人对主人说：“如果当初听了那位先生的话，今天也不用准备宴席，而且没有火灾的损失，现在论功行赏，原先给你建议的人没有被感恩，而</a:t>
            </a:r>
            <a:r>
              <a:rPr lang="zh-CN" altLang="en-US" sz="1600" b="1">
                <a:solidFill>
                  <a:srgbClr val="102CFC"/>
                </a:solidFill>
                <a:latin typeface="微软雅黑" panose="020B0503020204020204" pitchFamily="34" charset="-122"/>
                <a:ea typeface="微软雅黑" panose="020B0503020204020204" pitchFamily="34" charset="-122"/>
                <a:cs typeface="微软雅黑" panose="020B0503020204020204" pitchFamily="34" charset="-122"/>
              </a:rPr>
              <a:t>救火</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的人却是</a:t>
            </a:r>
            <a:r>
              <a:rPr lang="zh-CN" altLang="en-US" sz="1600" b="1">
                <a:solidFill>
                  <a:srgbClr val="102CFC"/>
                </a:solidFill>
                <a:latin typeface="微软雅黑" panose="020B0503020204020204" pitchFamily="34" charset="-122"/>
                <a:ea typeface="微软雅黑" panose="020B0503020204020204" pitchFamily="34" charset="-122"/>
                <a:cs typeface="微软雅黑" panose="020B0503020204020204" pitchFamily="34" charset="-122"/>
              </a:rPr>
              <a:t>座上客</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，真是很奇怪的事呢！”主人顿时醒悟，赶紧去邀请当初给予建议的那个客人来吃酒。</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6867"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6869" name="图片 8"/>
          <p:cNvPicPr>
            <a:picLocks noChangeAspect="1"/>
          </p:cNvPicPr>
          <p:nvPr/>
        </p:nvPicPr>
        <p:blipFill>
          <a:blip r:embed="rId1"/>
          <a:stretch>
            <a:fillRect/>
          </a:stretch>
        </p:blipFill>
        <p:spPr>
          <a:xfrm>
            <a:off x="9736138" y="19050"/>
            <a:ext cx="1706562" cy="590550"/>
          </a:xfrm>
          <a:prstGeom prst="rect">
            <a:avLst/>
          </a:prstGeom>
          <a:noFill/>
          <a:ln w="9525">
            <a:noFill/>
          </a:ln>
        </p:spPr>
      </p:pic>
      <p:sp>
        <p:nvSpPr>
          <p:cNvPr id="36871" name="TextBox 1"/>
          <p:cNvSpPr/>
          <p:nvPr/>
        </p:nvSpPr>
        <p:spPr>
          <a:xfrm>
            <a:off x="31750" y="46038"/>
            <a:ext cx="75453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基本思想</a:t>
            </a:r>
            <a:endPar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Rectangle 3"/>
          <p:cNvSpPr txBox="1">
            <a:spLocks noChangeArrowheads="1"/>
          </p:cNvSpPr>
          <p:nvPr/>
        </p:nvSpPr>
        <p:spPr>
          <a:xfrm>
            <a:off x="228600" y="1186498"/>
            <a:ext cx="10936288" cy="3932238"/>
          </a:xfrm>
          <a:prstGeom prst="rect">
            <a:avLst/>
          </a:prstGeom>
          <a:noFill/>
          <a:ln>
            <a:solidFill>
              <a:srgbClr val="0B5FD1"/>
            </a:solidFill>
            <a:prstDash val="dash"/>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base" latinLnBrk="0" hangingPunct="1">
              <a:lnSpc>
                <a:spcPct val="200000"/>
              </a:lnSpc>
              <a:spcBef>
                <a:spcPct val="0"/>
              </a:spcBef>
              <a:spcAft>
                <a:spcPct val="0"/>
              </a:spcAft>
              <a:buClrTx/>
              <a:buSzTx/>
              <a:buFontTx/>
              <a:buNone/>
              <a:defRPr/>
            </a:pPr>
            <a:r>
              <a:rPr kumimoji="0" lang="en-US" altLang="zh-CN"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a:t>
            </a:r>
            <a:r>
              <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en-US" altLang="zh-CN"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a:t>
            </a:r>
            <a:r>
              <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endPar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做好防震设计</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造成大楼倒塌；</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改进电力输出设计</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造成全市大停电；</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不滥砍滥伐</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造成泥石流；</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做好桥梁维护</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造成高架大桥倒塌；</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有些</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早知道</a:t>
            </a: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是必需的！有些</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就不会</a:t>
            </a: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是不允许发生的。</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有效运用</a:t>
            </a:r>
            <a:r>
              <a:rPr kumimoji="0" lang="en-US" altLang="zh-CN"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FMEA</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可</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减少事后追悔</a:t>
            </a:r>
            <a:endPar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789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7892" name="图片 8"/>
          <p:cNvPicPr>
            <a:picLocks noChangeAspect="1"/>
          </p:cNvPicPr>
          <p:nvPr/>
        </p:nvPicPr>
        <p:blipFill>
          <a:blip r:embed="rId1"/>
          <a:stretch>
            <a:fillRect/>
          </a:stretch>
        </p:blipFill>
        <p:spPr>
          <a:xfrm>
            <a:off x="9736138" y="19050"/>
            <a:ext cx="1706562" cy="590550"/>
          </a:xfrm>
          <a:prstGeom prst="rect">
            <a:avLst/>
          </a:prstGeom>
          <a:noFill/>
          <a:ln w="9525">
            <a:noFill/>
          </a:ln>
        </p:spPr>
      </p:pic>
      <p:sp>
        <p:nvSpPr>
          <p:cNvPr id="37894" name="TextBox 1"/>
          <p:cNvSpPr/>
          <p:nvPr/>
        </p:nvSpPr>
        <p:spPr>
          <a:xfrm>
            <a:off x="31750" y="46038"/>
            <a:ext cx="75453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基本思想</a:t>
            </a:r>
            <a:endPar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Rectangle 3"/>
          <p:cNvSpPr txBox="1">
            <a:spLocks noChangeArrowheads="1"/>
          </p:cNvSpPr>
          <p:nvPr/>
        </p:nvSpPr>
        <p:spPr>
          <a:xfrm>
            <a:off x="547688" y="1189038"/>
            <a:ext cx="10936288" cy="3932238"/>
          </a:xfrm>
          <a:prstGeom prst="rect">
            <a:avLst/>
          </a:prstGeom>
          <a:noFill/>
          <a:ln>
            <a:solidFill>
              <a:srgbClr val="0B5FD1"/>
            </a:solidFill>
            <a:prstDash val="dash"/>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base" latinLnBrk="0" hangingPunct="1">
              <a:lnSpc>
                <a:spcPct val="200000"/>
              </a:lnSpc>
              <a:spcBef>
                <a:spcPct val="0"/>
              </a:spcBef>
              <a:spcAft>
                <a:spcPct val="0"/>
              </a:spcAft>
              <a:buClrTx/>
              <a:buSzTx/>
              <a:buFontTx/>
              <a:buNone/>
              <a:defRPr/>
            </a:pPr>
            <a:r>
              <a:rPr kumimoji="0" lang="en-US" altLang="zh-CN"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rPr>
              <a:t>“</a:t>
            </a:r>
            <a:r>
              <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我先</a:t>
            </a:r>
            <a:r>
              <a:rPr kumimoji="0" lang="en-US" altLang="zh-CN"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a:t>
            </a:r>
            <a:r>
              <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所以没有</a:t>
            </a:r>
            <a:r>
              <a:rPr kumimoji="0" lang="en-US" altLang="zh-CN"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a:t>
            </a:r>
            <a:endParaRPr kumimoji="0" lang="zh-CN" altLang="en-US" sz="28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我先</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看了天气预报</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所以没有</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淋成落汤鸡；</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我先</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评估金融大楼高度</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所以没有</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影响飞机安全；</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 typeface="Wingdings" panose="05000000000000000000" charset="0"/>
              <a:buChar char="ü"/>
              <a:defRPr/>
            </a:pP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我先</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设计电脑防火墙</a:t>
            </a:r>
            <a:r>
              <a:rPr kumimoji="0" lang="zh-CN" altLang="en-US" sz="2000" b="0" i="0" u="sng"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所以没有</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被黑客入侵；</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Calibri" panose="020F0502020204030204" pitchFamily="34" charset="0"/>
            </a:endParaRPr>
          </a:p>
          <a:p>
            <a:pPr marL="342900" marR="0" lvl="0" indent="-342900" algn="l" defTabSz="914400" rtl="0" eaLnBrk="1" fontAlgn="base" latinLnBrk="0" hangingPunct="1">
              <a:lnSpc>
                <a:spcPct val="2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有些</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我先</a:t>
            </a: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是必需的！有些</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所以没有</a:t>
            </a:r>
            <a:r>
              <a:rPr kumimoji="0" lang="zh-CN" altLang="en-US" sz="2000" b="0" i="0" u="none" strike="noStrike" kern="1200" cap="none" spc="0" normalizeH="0" baseline="0" noProof="0" dirty="0">
                <a:ln>
                  <a:noFill/>
                </a:ln>
                <a:solidFill>
                  <a:srgbClr val="3333FF"/>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是预期可避免的。</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有效运用</a:t>
            </a:r>
            <a:r>
              <a:rPr kumimoji="0" lang="en-US" altLang="zh-CN"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FMEA</a:t>
            </a: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可</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mn-ea"/>
              </a:rPr>
              <a:t>强化事先预防</a:t>
            </a:r>
            <a:endPar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华文细黑" panose="02010600040101010101"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584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5844" name="图片 7"/>
          <p:cNvPicPr>
            <a:picLocks noChangeAspect="1"/>
          </p:cNvPicPr>
          <p:nvPr/>
        </p:nvPicPr>
        <p:blipFill>
          <a:blip r:embed="rId1"/>
          <a:stretch>
            <a:fillRect/>
          </a:stretch>
        </p:blipFill>
        <p:spPr>
          <a:xfrm>
            <a:off x="-36512" y="0"/>
            <a:ext cx="11558587" cy="6480175"/>
          </a:xfrm>
          <a:prstGeom prst="rect">
            <a:avLst/>
          </a:prstGeom>
          <a:noFill/>
          <a:ln w="9525">
            <a:noFill/>
          </a:ln>
        </p:spPr>
      </p:pic>
      <p:pic>
        <p:nvPicPr>
          <p:cNvPr id="35845" name="图片 8"/>
          <p:cNvPicPr>
            <a:picLocks noChangeAspect="1"/>
          </p:cNvPicPr>
          <p:nvPr/>
        </p:nvPicPr>
        <p:blipFill>
          <a:blip r:embed="rId2"/>
          <a:stretch>
            <a:fillRect/>
          </a:stretch>
        </p:blipFill>
        <p:spPr>
          <a:xfrm>
            <a:off x="9736138" y="19050"/>
            <a:ext cx="1706562" cy="590550"/>
          </a:xfrm>
          <a:prstGeom prst="rect">
            <a:avLst/>
          </a:prstGeom>
          <a:noFill/>
          <a:ln w="9525">
            <a:noFill/>
          </a:ln>
        </p:spPr>
      </p:pic>
      <p:sp>
        <p:nvSpPr>
          <p:cNvPr id="35846" name="文本框 9"/>
          <p:cNvSpPr/>
          <p:nvPr/>
        </p:nvSpPr>
        <p:spPr>
          <a:xfrm>
            <a:off x="9396413" y="619283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5847" name="TextBox 1"/>
          <p:cNvSpPr/>
          <p:nvPr/>
        </p:nvSpPr>
        <p:spPr>
          <a:xfrm>
            <a:off x="31750" y="46038"/>
            <a:ext cx="75453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生活</a:t>
            </a:r>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例子</a:t>
            </a:r>
            <a:endParaRPr lang="zh-CN" sz="3600" b="1" dirty="0">
              <a:solidFill>
                <a:srgbClr val="0070C0"/>
              </a:solidFill>
              <a:latin typeface="微软雅黑" panose="020B0503020204020204" pitchFamily="34" charset="-122"/>
              <a:ea typeface="微软雅黑" panose="020B0503020204020204" pitchFamily="34" charset="-122"/>
            </a:endParaRPr>
          </a:p>
        </p:txBody>
      </p:sp>
      <p:sp>
        <p:nvSpPr>
          <p:cNvPr id="11" name="Rectangle 11"/>
          <p:cNvSpPr>
            <a:spLocks noChangeArrowheads="1"/>
          </p:cNvSpPr>
          <p:nvPr/>
        </p:nvSpPr>
        <p:spPr bwMode="auto">
          <a:xfrm>
            <a:off x="6240463" y="2386013"/>
            <a:ext cx="2070100" cy="838200"/>
          </a:xfrm>
          <a:prstGeom prst="rect">
            <a:avLst/>
          </a:prstGeom>
          <a:solidFill>
            <a:schemeClr val="bg1"/>
          </a:solidFill>
          <a:ln w="9525">
            <a:solidFill>
              <a:srgbClr val="0000FF"/>
            </a:solidFill>
            <a:prstDash val="dash"/>
            <a:miter lim="800000"/>
          </a:ln>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2000" b="1" i="0" u="none" strike="noStrike" kern="1200" cap="none" spc="0" normalizeH="0" baseline="0" noProof="0">
                <a:ln>
                  <a:noFill/>
                </a:ln>
                <a:solidFill>
                  <a:schemeClr val="tx1"/>
                </a:solidFill>
                <a:effectLst>
                  <a:outerShdw blurRad="38100" dist="38100" dir="2700000" algn="tl">
                    <a:srgbClr val="C0C0C0"/>
                  </a:outerShdw>
                </a:effectLst>
                <a:uLnTx/>
                <a:uFillTx/>
                <a:latin typeface="华文细黑" panose="02010600040101010101" charset="-122"/>
                <a:ea typeface="华文细黑" panose="02010600040101010101" charset="-122"/>
                <a:cs typeface="+mn-cs"/>
              </a:rPr>
              <a:t>有个小孩在爬墙</a:t>
            </a:r>
            <a:endParaRPr kumimoji="0" lang="zh-CN" altLang="en-US" sz="2000" b="1" i="0" u="none" strike="noStrike" kern="1200" cap="none" spc="0" normalizeH="0" baseline="0" noProof="0">
              <a:ln>
                <a:noFill/>
              </a:ln>
              <a:solidFill>
                <a:schemeClr val="tx1"/>
              </a:solidFill>
              <a:effectLst>
                <a:outerShdw blurRad="38100" dist="38100" dir="2700000" algn="tl">
                  <a:srgbClr val="C0C0C0"/>
                </a:outerShdw>
              </a:effectLst>
              <a:uLnTx/>
              <a:uFillTx/>
              <a:latin typeface="华文细黑" panose="02010600040101010101" charset="-122"/>
              <a:ea typeface="华文细黑" panose="02010600040101010101" charset="-122"/>
              <a:cs typeface="+mn-cs"/>
            </a:endParaRPr>
          </a:p>
        </p:txBody>
      </p:sp>
      <p:sp>
        <p:nvSpPr>
          <p:cNvPr id="12" name="Rectangle 12"/>
          <p:cNvSpPr>
            <a:spLocks noChangeArrowheads="1"/>
          </p:cNvSpPr>
          <p:nvPr/>
        </p:nvSpPr>
        <p:spPr bwMode="auto">
          <a:xfrm>
            <a:off x="8497888" y="5391785"/>
            <a:ext cx="2268538" cy="688975"/>
          </a:xfrm>
          <a:prstGeom prst="rect">
            <a:avLst/>
          </a:prstGeom>
          <a:solidFill>
            <a:schemeClr val="bg1"/>
          </a:solidFill>
          <a:ln w="9525">
            <a:solidFill>
              <a:srgbClr val="0000FF"/>
            </a:solidFill>
            <a:prstDash val="dash"/>
            <a:miter lim="800000"/>
          </a:ln>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2000" b="1" i="0" u="none" strike="noStrike" kern="1200" cap="none" spc="0" normalizeH="0" baseline="0" noProof="0">
                <a:ln>
                  <a:noFill/>
                </a:ln>
                <a:solidFill>
                  <a:schemeClr val="tx1"/>
                </a:solidFill>
                <a:effectLst>
                  <a:outerShdw blurRad="38100" dist="38100" dir="2700000" algn="tl">
                    <a:srgbClr val="C0C0C0"/>
                  </a:outerShdw>
                </a:effectLst>
                <a:uLnTx/>
                <a:uFillTx/>
                <a:latin typeface="华文细黑" panose="02010600040101010101" charset="-122"/>
                <a:ea typeface="华文细黑" panose="02010600040101010101" charset="-122"/>
                <a:cs typeface="+mn-cs"/>
              </a:rPr>
              <a:t>他母亲看见了</a:t>
            </a:r>
            <a:endParaRPr kumimoji="0" lang="zh-CN" altLang="en-US" sz="2000" b="1" i="0" u="none" strike="noStrike" kern="1200" cap="none" spc="0" normalizeH="0" baseline="0" noProof="0">
              <a:ln>
                <a:noFill/>
              </a:ln>
              <a:solidFill>
                <a:schemeClr val="tx1"/>
              </a:solidFill>
              <a:effectLst>
                <a:outerShdw blurRad="38100" dist="38100" dir="2700000" algn="tl">
                  <a:srgbClr val="C0C0C0"/>
                </a:outerShdw>
              </a:effectLst>
              <a:uLnTx/>
              <a:uFillTx/>
              <a:latin typeface="华文细黑" panose="02010600040101010101" charset="-122"/>
              <a:ea typeface="华文细黑" panose="02010600040101010101" charset="-122"/>
              <a:cs typeface="+mn-cs"/>
            </a:endParaRPr>
          </a:p>
        </p:txBody>
      </p:sp>
      <p:sp>
        <p:nvSpPr>
          <p:cNvPr id="13" name="Rectangle 13"/>
          <p:cNvSpPr>
            <a:spLocks noChangeArrowheads="1"/>
          </p:cNvSpPr>
          <p:nvPr/>
        </p:nvSpPr>
        <p:spPr bwMode="auto">
          <a:xfrm>
            <a:off x="2303463" y="2606675"/>
            <a:ext cx="3124200" cy="381000"/>
          </a:xfrm>
          <a:prstGeom prst="rect">
            <a:avLst/>
          </a:prstGeom>
          <a:solidFill>
            <a:schemeClr val="bg1"/>
          </a:solidFill>
          <a:ln w="9525">
            <a:solidFill>
              <a:schemeClr val="bg1"/>
            </a:solidFill>
            <a:miter lim="800000"/>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当心</a:t>
            </a:r>
            <a:r>
              <a:rPr kumimoji="0" lang="en-US" altLang="zh-CN" sz="2400" b="1" i="0" u="none" strike="noStrike" kern="1200" cap="none" spc="0" normalizeH="0" baseline="0" noProof="0" dirty="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 </a:t>
            </a:r>
            <a:r>
              <a:rPr kumimoji="0" lang="zh-CN" altLang="en-US" sz="2400" b="1" i="0" u="none" strike="noStrike" kern="1200" cap="none" spc="0" normalizeH="0" baseline="0" noProof="0" dirty="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当心摔下来</a:t>
            </a:r>
            <a:r>
              <a:rPr kumimoji="0" lang="en-US" altLang="zh-CN" sz="2400" b="0" i="0" u="none" strike="noStrike" kern="1200" cap="none" spc="0" normalizeH="0" baseline="0" noProof="0" dirty="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endParaRPr kumimoji="0" lang="en-US" altLang="zh-CN" sz="2400" b="0" i="0" u="none" strike="noStrike" kern="1200" cap="none" spc="0" normalizeH="0" baseline="0" noProof="0" dirty="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endParaRPr>
          </a:p>
        </p:txBody>
      </p:sp>
      <p:sp>
        <p:nvSpPr>
          <p:cNvPr id="14" name="Rectangle 14"/>
          <p:cNvSpPr>
            <a:spLocks noChangeArrowheads="1"/>
          </p:cNvSpPr>
          <p:nvPr/>
        </p:nvSpPr>
        <p:spPr bwMode="auto">
          <a:xfrm>
            <a:off x="2303463" y="3556000"/>
            <a:ext cx="3124200" cy="381000"/>
          </a:xfrm>
          <a:prstGeom prst="rect">
            <a:avLst/>
          </a:prstGeom>
          <a:solidFill>
            <a:schemeClr val="bg1"/>
          </a:solidFill>
          <a:ln w="9525">
            <a:solidFill>
              <a:schemeClr val="bg1"/>
            </a:solidFill>
            <a:miter lim="800000"/>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摔下来</a:t>
            </a:r>
            <a:r>
              <a:rPr kumimoji="0" lang="en-US" altLang="zh-CN"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r>
              <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摔痛</a:t>
            </a:r>
            <a:r>
              <a:rPr kumimoji="0" lang="en-US" altLang="zh-CN"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endParaRPr kumimoji="0" lang="en-US" altLang="zh-CN"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endParaRPr>
          </a:p>
        </p:txBody>
      </p:sp>
      <p:sp>
        <p:nvSpPr>
          <p:cNvPr id="15" name="Rectangle 15"/>
          <p:cNvSpPr>
            <a:spLocks noChangeArrowheads="1"/>
          </p:cNvSpPr>
          <p:nvPr/>
        </p:nvSpPr>
        <p:spPr bwMode="auto">
          <a:xfrm>
            <a:off x="2301875" y="4465638"/>
            <a:ext cx="3124200" cy="381000"/>
          </a:xfrm>
          <a:prstGeom prst="rect">
            <a:avLst/>
          </a:prstGeom>
          <a:solidFill>
            <a:schemeClr val="bg1"/>
          </a:solidFill>
          <a:ln w="9525">
            <a:solidFill>
              <a:schemeClr val="bg1"/>
            </a:solidFill>
            <a:miter lim="800000"/>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摔下来</a:t>
            </a:r>
            <a:r>
              <a:rPr kumimoji="0" lang="en-US" altLang="zh-CN"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r>
              <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受伤骨折</a:t>
            </a:r>
            <a:r>
              <a:rPr kumimoji="0" lang="en-US" altLang="zh-CN"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r>
              <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rPr>
              <a:t>！</a:t>
            </a:r>
            <a:endParaRPr kumimoji="0" lang="zh-CN" altLang="en-US" sz="2400" b="1" i="0" u="none" strike="noStrike" kern="1200" cap="none" spc="0" normalizeH="0" baseline="0" noProof="0">
              <a:ln>
                <a:noFill/>
              </a:ln>
              <a:solidFill>
                <a:srgbClr val="FF0000"/>
              </a:solidFill>
              <a:effectLst>
                <a:outerShdw blurRad="38100" dist="38100" dir="2700000" algn="tl">
                  <a:srgbClr val="C0C0C0"/>
                </a:outerShdw>
              </a:effectLst>
              <a:uLnTx/>
              <a:uFillTx/>
              <a:latin typeface="华文细黑" panose="02010600040101010101" charset="-122"/>
              <a:ea typeface="华文细黑" panose="02010600040101010101" charset="-122"/>
              <a:cs typeface="华文细黑" panose="02010600040101010101" charset="-122"/>
            </a:endParaRPr>
          </a:p>
        </p:txBody>
      </p:sp>
      <p:sp>
        <p:nvSpPr>
          <p:cNvPr id="35854" name="文本框 15"/>
          <p:cNvSpPr txBox="1"/>
          <p:nvPr/>
        </p:nvSpPr>
        <p:spPr>
          <a:xfrm>
            <a:off x="101600" y="2606675"/>
            <a:ext cx="1819275" cy="398463"/>
          </a:xfrm>
          <a:prstGeom prst="rect">
            <a:avLst/>
          </a:prstGeom>
          <a:solidFill>
            <a:srgbClr val="0B5FD1"/>
          </a:solidFill>
          <a:ln w="9525">
            <a:noFill/>
          </a:ln>
        </p:spPr>
        <p:txBody>
          <a:bodyPr>
            <a:spAutoFit/>
          </a:bodyPr>
          <a:p>
            <a:pPr algn="ctr"/>
            <a:r>
              <a:rPr lang="zh-CN" altLang="en-US" sz="2000" dirty="0">
                <a:latin typeface="华文细黑" panose="02010600040101010101" charset="-122"/>
                <a:ea typeface="华文细黑" panose="02010600040101010101" charset="-122"/>
              </a:rPr>
              <a:t>故障模式</a:t>
            </a:r>
            <a:endParaRPr lang="zh-CN" altLang="en-US" sz="2000" dirty="0">
              <a:latin typeface="华文细黑" panose="02010600040101010101" charset="-122"/>
              <a:ea typeface="华文细黑" panose="02010600040101010101" charset="-122"/>
            </a:endParaRPr>
          </a:p>
        </p:txBody>
      </p:sp>
      <p:sp>
        <p:nvSpPr>
          <p:cNvPr id="35855" name="文本框 16"/>
          <p:cNvSpPr txBox="1"/>
          <p:nvPr/>
        </p:nvSpPr>
        <p:spPr>
          <a:xfrm>
            <a:off x="101600" y="3556000"/>
            <a:ext cx="1819275" cy="398463"/>
          </a:xfrm>
          <a:prstGeom prst="rect">
            <a:avLst/>
          </a:prstGeom>
          <a:solidFill>
            <a:srgbClr val="0B5FD1"/>
          </a:solidFill>
          <a:ln w="9525">
            <a:noFill/>
          </a:ln>
        </p:spPr>
        <p:txBody>
          <a:bodyPr>
            <a:spAutoFit/>
          </a:bodyPr>
          <a:p>
            <a:pPr algn="ctr"/>
            <a:r>
              <a:rPr lang="zh-CN" altLang="en-US" sz="2000" dirty="0">
                <a:latin typeface="华文细黑" panose="02010600040101010101" charset="-122"/>
                <a:ea typeface="华文细黑" panose="02010600040101010101" charset="-122"/>
              </a:rPr>
              <a:t>后果</a:t>
            </a:r>
            <a:endParaRPr lang="zh-CN" altLang="en-US" sz="2000" dirty="0">
              <a:latin typeface="华文细黑" panose="02010600040101010101" charset="-122"/>
              <a:ea typeface="华文细黑" panose="02010600040101010101" charset="-122"/>
            </a:endParaRPr>
          </a:p>
        </p:txBody>
      </p:sp>
      <p:sp>
        <p:nvSpPr>
          <p:cNvPr id="35856" name="文本框 17"/>
          <p:cNvSpPr txBox="1"/>
          <p:nvPr/>
        </p:nvSpPr>
        <p:spPr>
          <a:xfrm>
            <a:off x="101600" y="4467225"/>
            <a:ext cx="1819275" cy="398463"/>
          </a:xfrm>
          <a:prstGeom prst="rect">
            <a:avLst/>
          </a:prstGeom>
          <a:solidFill>
            <a:srgbClr val="0B5FD1"/>
          </a:solidFill>
          <a:ln w="9525">
            <a:noFill/>
          </a:ln>
        </p:spPr>
        <p:txBody>
          <a:bodyPr>
            <a:spAutoFit/>
          </a:bodyPr>
          <a:p>
            <a:pPr algn="ctr"/>
            <a:r>
              <a:rPr lang="zh-CN" altLang="en-US" sz="2000" dirty="0">
                <a:latin typeface="华文细黑" panose="02010600040101010101" charset="-122"/>
                <a:ea typeface="华文细黑" panose="02010600040101010101" charset="-122"/>
              </a:rPr>
              <a:t>后果的严重性</a:t>
            </a:r>
            <a:endParaRPr lang="zh-CN" altLang="en-US" sz="2000" dirty="0">
              <a:latin typeface="华文细黑" panose="02010600040101010101" charset="-122"/>
              <a:ea typeface="华文细黑" panose="02010600040101010101" charset="-122"/>
            </a:endParaRPr>
          </a:p>
        </p:txBody>
      </p:sp>
      <p:pic>
        <p:nvPicPr>
          <p:cNvPr id="35857" name="内容占位符 7"/>
          <p:cNvPicPr>
            <a:picLocks noChangeAspect="1"/>
          </p:cNvPicPr>
          <p:nvPr/>
        </p:nvPicPr>
        <p:blipFill>
          <a:blip r:embed="rId3"/>
          <a:stretch>
            <a:fillRect/>
          </a:stretch>
        </p:blipFill>
        <p:spPr>
          <a:xfrm>
            <a:off x="8497888" y="1309688"/>
            <a:ext cx="2268537" cy="4021137"/>
          </a:xfrm>
          <a:prstGeom prst="rect">
            <a:avLst/>
          </a:prstGeom>
          <a:noFill/>
          <a:ln w="9525">
            <a:noFill/>
          </a:ln>
        </p:spPr>
      </p:pic>
      <p:pic>
        <p:nvPicPr>
          <p:cNvPr id="35858" name="图片 19" descr="u=2793545443,1377202461&amp;fm=26&amp;gp=0[1]"/>
          <p:cNvPicPr>
            <a:picLocks noChangeAspect="1"/>
          </p:cNvPicPr>
          <p:nvPr/>
        </p:nvPicPr>
        <p:blipFill>
          <a:blip r:embed="rId4"/>
          <a:stretch>
            <a:fillRect/>
          </a:stretch>
        </p:blipFill>
        <p:spPr>
          <a:xfrm>
            <a:off x="5894388" y="3684588"/>
            <a:ext cx="2416175" cy="2417762"/>
          </a:xfrm>
          <a:prstGeom prst="rect">
            <a:avLst/>
          </a:prstGeom>
          <a:noFill/>
          <a:ln w="9525">
            <a:noFill/>
          </a:ln>
        </p:spPr>
      </p:pic>
      <p:sp>
        <p:nvSpPr>
          <p:cNvPr id="21" name="Rectangle 10"/>
          <p:cNvSpPr>
            <a:spLocks noChangeArrowheads="1"/>
          </p:cNvSpPr>
          <p:nvPr/>
        </p:nvSpPr>
        <p:spPr bwMode="auto">
          <a:xfrm>
            <a:off x="4365625" y="1354138"/>
            <a:ext cx="3944938" cy="801688"/>
          </a:xfrm>
          <a:prstGeom prst="rect">
            <a:avLst/>
          </a:prstGeom>
          <a:solidFill>
            <a:schemeClr val="bg1"/>
          </a:solidFill>
          <a:ln w="9525">
            <a:solidFill>
              <a:srgbClr val="0000FF"/>
            </a:solidFill>
            <a:prstDash val="dash"/>
            <a:miter lim="800000"/>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3200" b="1" i="0" u="none" strike="noStrike" kern="1200" cap="none" spc="0" normalizeH="0" baseline="0" noProof="0" dirty="0">
                <a:ln>
                  <a:noFill/>
                </a:ln>
                <a:solidFill>
                  <a:schemeClr val="hlink"/>
                </a:solidFill>
                <a:effectLst>
                  <a:outerShdw blurRad="38100" dist="38100" dir="2700000" algn="tl">
                    <a:srgbClr val="C0C0C0"/>
                  </a:outerShdw>
                </a:effectLst>
                <a:uLnTx/>
                <a:uFillTx/>
                <a:latin typeface="华文细黑" panose="02010600040101010101" charset="-122"/>
                <a:ea typeface="华文细黑" panose="02010600040101010101" charset="-122"/>
                <a:cs typeface="+mn-cs"/>
              </a:rPr>
              <a:t>为避免安全事故发生</a:t>
            </a:r>
            <a:endParaRPr kumimoji="0" lang="zh-CN" altLang="en-US" sz="3200" b="1" i="0" u="none" strike="noStrike" kern="1200" cap="none" spc="0" normalizeH="0" baseline="0" noProof="0" dirty="0">
              <a:ln>
                <a:noFill/>
              </a:ln>
              <a:solidFill>
                <a:schemeClr val="hlink"/>
              </a:solidFill>
              <a:effectLst>
                <a:outerShdw blurRad="38100" dist="38100" dir="2700000" algn="tl">
                  <a:srgbClr val="C0C0C0"/>
                </a:outerShdw>
              </a:effectLst>
              <a:uLnTx/>
              <a:uFillTx/>
              <a:latin typeface="华文细黑" panose="02010600040101010101" charset="-122"/>
              <a:ea typeface="华文细黑" panose="02010600040101010101" charset="-122"/>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5845" name="图片 8"/>
          <p:cNvPicPr>
            <a:picLocks noChangeAspect="1"/>
          </p:cNvPicPr>
          <p:nvPr/>
        </p:nvPicPr>
        <p:blipFill>
          <a:blip r:embed="rId1"/>
          <a:stretch>
            <a:fillRect/>
          </a:stretch>
        </p:blipFill>
        <p:spPr>
          <a:xfrm>
            <a:off x="9736138" y="19050"/>
            <a:ext cx="1706562" cy="590550"/>
          </a:xfrm>
          <a:prstGeom prst="rect">
            <a:avLst/>
          </a:prstGeom>
          <a:noFill/>
          <a:ln w="9525">
            <a:noFill/>
          </a:ln>
        </p:spPr>
      </p:pic>
      <p:sp>
        <p:nvSpPr>
          <p:cNvPr id="35847" name="TextBox 1"/>
          <p:cNvSpPr/>
          <p:nvPr/>
        </p:nvSpPr>
        <p:spPr>
          <a:xfrm>
            <a:off x="31750" y="46038"/>
            <a:ext cx="75453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生活</a:t>
            </a:r>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例子</a:t>
            </a:r>
            <a:endPar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文本框 1"/>
          <p:cNvSpPr txBox="1"/>
          <p:nvPr/>
        </p:nvSpPr>
        <p:spPr>
          <a:xfrm>
            <a:off x="242570" y="795655"/>
            <a:ext cx="10695305" cy="2030095"/>
          </a:xfrm>
          <a:prstGeom prst="rect">
            <a:avLst/>
          </a:prstGeom>
          <a:solidFill>
            <a:schemeClr val="accent1">
              <a:lumMod val="20000"/>
              <a:lumOff val="80000"/>
            </a:schemeClr>
          </a:solidFill>
        </p:spPr>
        <p:txBody>
          <a:bodyPr wrap="square" rtlCol="0" anchor="t">
            <a:spAutoFit/>
          </a:bodyPr>
          <a:p>
            <a:pPr>
              <a:lnSpc>
                <a:spcPct val="150000"/>
              </a:lnSpc>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一天晚上，父母忙碌了一天，已经很累了，刚刚下班回家，但是他们的儿子却精力旺盛，于是发生了如下的对话：</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孩子</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：我要出去玩，</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父母</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：你看外面天都黑了，大灰狼会出来吃小孩的</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孩子</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：惊恐看着黑乎乎的门外，不敢说话了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解析</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父母从心理上，不想让小孩出去玩，不是直接告诉他不要出去，而是通过失效模式（大灰狼吃小孩），告诉小孩出去的后果，在小孩心里形成一种压力，让他不去做某种行为：不要出去玩，最终达到避免被吃得效果。这种教育小孩的思路其实就是FMEA</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246380" y="3063240"/>
            <a:ext cx="10691495" cy="2353310"/>
          </a:xfrm>
          <a:prstGeom prst="rect">
            <a:avLst/>
          </a:prstGeom>
          <a:solidFill>
            <a:schemeClr val="accent1">
              <a:lumMod val="20000"/>
              <a:lumOff val="80000"/>
            </a:schemeClr>
          </a:solidFill>
        </p:spPr>
        <p:txBody>
          <a:bodyPr wrap="square" rtlCol="0" anchor="t">
            <a:spAutoFit/>
          </a:bodyPr>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教练</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：前面有一个行人，不遵守规则，看见没有？</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学员</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：看到了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教练</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：来，加油门开过去，撞死他，谁叫他挡道了</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学员</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：别开玩笑，我不敢</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教练</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：你不敢撞人，那还不踩刹车？</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解析：教练的目的是让学员踩刹车，但是并没有直接告诉他，而是用失效模式（撞死他），先告诉失效的结果，让学员对不踩刹车造成的失效模式理解的更深入，让学员产生一种自我意识（遇到行人要踩刹车，减速慢行）</a:t>
            </a:r>
            <a:endParaRPr lang="zh-CN" altLang="en-US" sz="14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242570" y="5690235"/>
            <a:ext cx="10765790" cy="398780"/>
          </a:xfrm>
          <a:prstGeom prst="rect">
            <a:avLst/>
          </a:prstGeom>
          <a:noFill/>
        </p:spPr>
        <p:txBody>
          <a:bodyPr wrap="square" rtlCol="0" anchor="t">
            <a:spAutoFit/>
          </a:bodyPr>
          <a:p>
            <a:r>
              <a:rPr lang="zh-CN" altLang="en-US" sz="2000" b="1">
                <a:solidFill>
                  <a:srgbClr val="102CFC"/>
                </a:solidFill>
                <a:latin typeface="微软雅黑" panose="020B0503020204020204" pitchFamily="34" charset="-122"/>
                <a:ea typeface="微软雅黑" panose="020B0503020204020204" pitchFamily="34" charset="-122"/>
                <a:cs typeface="微软雅黑" panose="020B0503020204020204" pitchFamily="34" charset="-122"/>
                <a:sym typeface="+mn-ea"/>
              </a:rPr>
              <a:t>FMEA是一种事前的行为，等小孩被大灰狼吃了或者车撞到人就不叫FMEA了</a:t>
            </a:r>
            <a:endParaRPr lang="zh-CN" altLang="en-US" sz="2000" b="1">
              <a:solidFill>
                <a:srgbClr val="102CFC"/>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理解潜在</a:t>
            </a:r>
            <a:endParaRPr lang="zh-CN" altLang="en-US" sz="3600" dirty="0"/>
          </a:p>
        </p:txBody>
      </p:sp>
      <p:pic>
        <p:nvPicPr>
          <p:cNvPr id="1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5543" y="1336694"/>
            <a:ext cx="1330325" cy="12049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 name="Group 6"/>
          <p:cNvGrpSpPr/>
          <p:nvPr/>
        </p:nvGrpSpPr>
        <p:grpSpPr bwMode="auto">
          <a:xfrm>
            <a:off x="8138980" y="868382"/>
            <a:ext cx="2232025" cy="1368425"/>
            <a:chOff x="0" y="0"/>
            <a:chExt cx="2232025" cy="1368425"/>
          </a:xfrm>
        </p:grpSpPr>
        <p:sp>
          <p:nvSpPr>
            <p:cNvPr id="15" name="AutoShape 6"/>
            <p:cNvSpPr>
              <a:spLocks noChangeArrowheads="1"/>
            </p:cNvSpPr>
            <p:nvPr/>
          </p:nvSpPr>
          <p:spPr bwMode="auto">
            <a:xfrm>
              <a:off x="0" y="0"/>
              <a:ext cx="2232025" cy="1368425"/>
            </a:xfrm>
            <a:prstGeom prst="cloudCallout">
              <a:avLst>
                <a:gd name="adj1" fmla="val -78319"/>
                <a:gd name="adj2" fmla="val 1935"/>
              </a:avLst>
            </a:prstGeom>
            <a:noFill/>
            <a:ln w="9525">
              <a:solidFill>
                <a:schemeClr val="tx1"/>
              </a:solidFill>
              <a:round/>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2000">
                <a:latin typeface="微软雅黑" panose="020B0503020204020204" pitchFamily="34" charset="-122"/>
                <a:ea typeface="微软雅黑" panose="020B0503020204020204" pitchFamily="34" charset="-122"/>
              </a:endParaRPr>
            </a:p>
          </p:txBody>
        </p:sp>
        <p:sp>
          <p:nvSpPr>
            <p:cNvPr id="16" name="Rectangle 8"/>
            <p:cNvSpPr>
              <a:spLocks noChangeArrowheads="1"/>
            </p:cNvSpPr>
            <p:nvPr/>
          </p:nvSpPr>
          <p:spPr bwMode="auto">
            <a:xfrm>
              <a:off x="285752" y="158995"/>
              <a:ext cx="1636712" cy="1042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2000" dirty="0">
                  <a:solidFill>
                    <a:schemeClr val="accent2"/>
                  </a:solidFill>
                  <a:latin typeface="微软雅黑" panose="020B0503020204020204" pitchFamily="34" charset="-122"/>
                  <a:ea typeface="微软雅黑" panose="020B0503020204020204" pitchFamily="34" charset="-122"/>
                </a:rPr>
                <a:t>潜在意味着：</a:t>
              </a:r>
              <a:endParaRPr lang="en-US" altLang="zh-CN" sz="2000" dirty="0">
                <a:solidFill>
                  <a:schemeClr val="accent2"/>
                </a:solidFill>
                <a:latin typeface="微软雅黑" panose="020B0503020204020204" pitchFamily="34" charset="-122"/>
                <a:ea typeface="微软雅黑" panose="020B0503020204020204" pitchFamily="34" charset="-122"/>
              </a:endParaRPr>
            </a:p>
            <a:p>
              <a:pPr algn="ctr" eaLnBrk="1" hangingPunct="1">
                <a:lnSpc>
                  <a:spcPct val="150000"/>
                </a:lnSpc>
                <a:buFont typeface="Arial" panose="020B0604020202020204" pitchFamily="34" charset="0"/>
                <a:buNone/>
              </a:pPr>
              <a:r>
                <a:rPr lang="zh-CN" altLang="en-US" sz="2400" b="1" dirty="0">
                  <a:solidFill>
                    <a:srgbClr val="FF0000"/>
                  </a:solidFill>
                  <a:latin typeface="微软雅黑" panose="020B0503020204020204" pitchFamily="34" charset="-122"/>
                  <a:ea typeface="微软雅黑" panose="020B0503020204020204" pitchFamily="34" charset="-122"/>
                </a:rPr>
                <a:t>预防</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grpSp>
      <p:grpSp>
        <p:nvGrpSpPr>
          <p:cNvPr id="17" name="Group 9"/>
          <p:cNvGrpSpPr/>
          <p:nvPr/>
        </p:nvGrpSpPr>
        <p:grpSpPr bwMode="auto">
          <a:xfrm>
            <a:off x="801829" y="2349390"/>
            <a:ext cx="7977188" cy="3524250"/>
            <a:chOff x="0" y="0"/>
            <a:chExt cx="8305800" cy="4572000"/>
          </a:xfrm>
        </p:grpSpPr>
        <p:sp>
          <p:nvSpPr>
            <p:cNvPr id="18" name="Line 1027"/>
            <p:cNvSpPr>
              <a:spLocks noChangeShapeType="1"/>
            </p:cNvSpPr>
            <p:nvPr/>
          </p:nvSpPr>
          <p:spPr bwMode="auto">
            <a:xfrm>
              <a:off x="1066800" y="2132013"/>
              <a:ext cx="7239000" cy="1587"/>
            </a:xfrm>
            <a:prstGeom prst="line">
              <a:avLst/>
            </a:prstGeom>
            <a:noFill/>
            <a:ln w="571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9" name="Rectangle 1028"/>
            <p:cNvSpPr>
              <a:spLocks noChangeArrowheads="1"/>
            </p:cNvSpPr>
            <p:nvPr/>
          </p:nvSpPr>
          <p:spPr bwMode="auto">
            <a:xfrm>
              <a:off x="1676400" y="0"/>
              <a:ext cx="838200" cy="2132013"/>
            </a:xfrm>
            <a:prstGeom prst="rect">
              <a:avLst/>
            </a:prstGeom>
            <a:solidFill>
              <a:srgbClr val="FFFF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问题</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总数</a:t>
              </a:r>
              <a:endParaRPr lang="zh-TW" altLang="en-US" sz="1600">
                <a:latin typeface="微软雅黑" panose="020B0503020204020204" pitchFamily="34" charset="-122"/>
                <a:ea typeface="微软雅黑" panose="020B0503020204020204" pitchFamily="34" charset="-122"/>
              </a:endParaRPr>
            </a:p>
          </p:txBody>
        </p:sp>
        <p:sp>
          <p:nvSpPr>
            <p:cNvPr id="20" name="Rectangle 1029"/>
            <p:cNvSpPr>
              <a:spLocks noChangeArrowheads="1"/>
            </p:cNvSpPr>
            <p:nvPr/>
          </p:nvSpPr>
          <p:spPr bwMode="auto">
            <a:xfrm>
              <a:off x="2971800" y="1141413"/>
              <a:ext cx="838200" cy="990600"/>
            </a:xfrm>
            <a:prstGeom prst="rect">
              <a:avLst/>
            </a:prstGeom>
            <a:solidFill>
              <a:srgbClr val="00B0F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项目</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策划</a:t>
              </a:r>
              <a:endParaRPr lang="zh-TW" altLang="en-US" sz="1600">
                <a:latin typeface="微软雅黑" panose="020B0503020204020204" pitchFamily="34" charset="-122"/>
                <a:ea typeface="微软雅黑" panose="020B0503020204020204" pitchFamily="34" charset="-122"/>
              </a:endParaRPr>
            </a:p>
          </p:txBody>
        </p:sp>
        <p:sp>
          <p:nvSpPr>
            <p:cNvPr id="21" name="Rectangle 1030"/>
            <p:cNvSpPr>
              <a:spLocks noChangeArrowheads="1"/>
            </p:cNvSpPr>
            <p:nvPr/>
          </p:nvSpPr>
          <p:spPr bwMode="auto">
            <a:xfrm>
              <a:off x="4267200" y="1446213"/>
              <a:ext cx="838200" cy="685800"/>
            </a:xfrm>
            <a:prstGeom prst="rect">
              <a:avLst/>
            </a:prstGeom>
            <a:solidFill>
              <a:srgbClr val="FFC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项目</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实施</a:t>
              </a:r>
              <a:endParaRPr lang="zh-TW" altLang="en-US" sz="1600">
                <a:latin typeface="微软雅黑" panose="020B0503020204020204" pitchFamily="34" charset="-122"/>
                <a:ea typeface="微软雅黑" panose="020B0503020204020204" pitchFamily="34" charset="-122"/>
              </a:endParaRPr>
            </a:p>
          </p:txBody>
        </p:sp>
        <p:sp>
          <p:nvSpPr>
            <p:cNvPr id="22" name="Rectangle 1031"/>
            <p:cNvSpPr>
              <a:spLocks noChangeArrowheads="1"/>
            </p:cNvSpPr>
            <p:nvPr/>
          </p:nvSpPr>
          <p:spPr bwMode="auto">
            <a:xfrm>
              <a:off x="5562600" y="1751013"/>
              <a:ext cx="838200" cy="381000"/>
            </a:xfrm>
            <a:prstGeom prst="rect">
              <a:avLst/>
            </a:prstGeom>
            <a:solidFill>
              <a:srgbClr val="92D05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验收</a:t>
              </a:r>
              <a:endParaRPr lang="zh-TW" altLang="en-US" sz="1600">
                <a:latin typeface="微软雅黑" panose="020B0503020204020204" pitchFamily="34" charset="-122"/>
                <a:ea typeface="微软雅黑" panose="020B0503020204020204" pitchFamily="34" charset="-122"/>
              </a:endParaRPr>
            </a:p>
          </p:txBody>
        </p:sp>
        <p:sp>
          <p:nvSpPr>
            <p:cNvPr id="23" name="Rectangle 1032"/>
            <p:cNvSpPr>
              <a:spLocks noChangeArrowheads="1"/>
            </p:cNvSpPr>
            <p:nvPr/>
          </p:nvSpPr>
          <p:spPr bwMode="auto">
            <a:xfrm>
              <a:off x="6858000" y="1903413"/>
              <a:ext cx="838200" cy="228600"/>
            </a:xfrm>
            <a:prstGeom prst="rect">
              <a:avLst/>
            </a:prstGeom>
            <a:solidFill>
              <a:srgbClr val="FF0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使用</a:t>
              </a:r>
              <a:endParaRPr lang="zh-TW" altLang="en-US" sz="1600">
                <a:latin typeface="微软雅黑" panose="020B0503020204020204" pitchFamily="34" charset="-122"/>
                <a:ea typeface="微软雅黑" panose="020B0503020204020204" pitchFamily="34" charset="-122"/>
              </a:endParaRPr>
            </a:p>
          </p:txBody>
        </p:sp>
        <p:sp>
          <p:nvSpPr>
            <p:cNvPr id="24" name="Line 1033"/>
            <p:cNvSpPr>
              <a:spLocks noChangeShapeType="1"/>
            </p:cNvSpPr>
            <p:nvPr/>
          </p:nvSpPr>
          <p:spPr bwMode="auto">
            <a:xfrm>
              <a:off x="1066800" y="4570413"/>
              <a:ext cx="7239000" cy="1587"/>
            </a:xfrm>
            <a:prstGeom prst="line">
              <a:avLst/>
            </a:prstGeom>
            <a:noFill/>
            <a:ln w="571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5" name="Rectangle 1034"/>
            <p:cNvSpPr>
              <a:spLocks noChangeArrowheads="1"/>
            </p:cNvSpPr>
            <p:nvPr/>
          </p:nvSpPr>
          <p:spPr bwMode="auto">
            <a:xfrm>
              <a:off x="1676400" y="2438400"/>
              <a:ext cx="838200" cy="2132013"/>
            </a:xfrm>
            <a:prstGeom prst="rect">
              <a:avLst/>
            </a:prstGeom>
            <a:solidFill>
              <a:srgbClr val="FFFF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问题</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总数</a:t>
              </a:r>
              <a:endParaRPr lang="zh-TW" altLang="en-US" sz="1600">
                <a:latin typeface="微软雅黑" panose="020B0503020204020204" pitchFamily="34" charset="-122"/>
                <a:ea typeface="微软雅黑" panose="020B0503020204020204" pitchFamily="34" charset="-122"/>
              </a:endParaRPr>
            </a:p>
          </p:txBody>
        </p:sp>
        <p:sp>
          <p:nvSpPr>
            <p:cNvPr id="26" name="Rectangle 1035"/>
            <p:cNvSpPr>
              <a:spLocks noChangeArrowheads="1"/>
            </p:cNvSpPr>
            <p:nvPr/>
          </p:nvSpPr>
          <p:spPr bwMode="auto">
            <a:xfrm>
              <a:off x="2971800" y="4038600"/>
              <a:ext cx="838200" cy="531813"/>
            </a:xfrm>
            <a:prstGeom prst="rect">
              <a:avLst/>
            </a:prstGeom>
            <a:solidFill>
              <a:srgbClr val="00B0F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项目</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策划</a:t>
              </a:r>
              <a:endParaRPr lang="zh-TW" altLang="en-US" sz="1600">
                <a:latin typeface="微软雅黑" panose="020B0503020204020204" pitchFamily="34" charset="-122"/>
                <a:ea typeface="微软雅黑" panose="020B0503020204020204" pitchFamily="34" charset="-122"/>
              </a:endParaRPr>
            </a:p>
          </p:txBody>
        </p:sp>
        <p:sp>
          <p:nvSpPr>
            <p:cNvPr id="27" name="Rectangle 1036"/>
            <p:cNvSpPr>
              <a:spLocks noChangeArrowheads="1"/>
            </p:cNvSpPr>
            <p:nvPr/>
          </p:nvSpPr>
          <p:spPr bwMode="auto">
            <a:xfrm>
              <a:off x="4267200" y="4038600"/>
              <a:ext cx="838200" cy="531813"/>
            </a:xfrm>
            <a:prstGeom prst="rect">
              <a:avLst/>
            </a:prstGeom>
            <a:solidFill>
              <a:srgbClr val="FFC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项目</a:t>
              </a:r>
              <a:endParaRPr lang="zh-CN" altLang="en-US" sz="1600">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实施</a:t>
              </a:r>
              <a:endParaRPr lang="zh-TW" altLang="en-US" sz="1600">
                <a:latin typeface="微软雅黑" panose="020B0503020204020204" pitchFamily="34" charset="-122"/>
                <a:ea typeface="微软雅黑" panose="020B0503020204020204" pitchFamily="34" charset="-122"/>
              </a:endParaRPr>
            </a:p>
          </p:txBody>
        </p:sp>
        <p:sp>
          <p:nvSpPr>
            <p:cNvPr id="28" name="Rectangle 1037"/>
            <p:cNvSpPr>
              <a:spLocks noChangeArrowheads="1"/>
            </p:cNvSpPr>
            <p:nvPr/>
          </p:nvSpPr>
          <p:spPr bwMode="auto">
            <a:xfrm>
              <a:off x="5562600" y="3962400"/>
              <a:ext cx="838200" cy="608013"/>
            </a:xfrm>
            <a:prstGeom prst="rect">
              <a:avLst/>
            </a:prstGeom>
            <a:solidFill>
              <a:srgbClr val="92D05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验收</a:t>
              </a:r>
              <a:endParaRPr lang="zh-TW" altLang="en-US" sz="1600">
                <a:latin typeface="微软雅黑" panose="020B0503020204020204" pitchFamily="34" charset="-122"/>
                <a:ea typeface="微软雅黑" panose="020B0503020204020204" pitchFamily="34" charset="-122"/>
              </a:endParaRPr>
            </a:p>
          </p:txBody>
        </p:sp>
        <p:sp>
          <p:nvSpPr>
            <p:cNvPr id="29" name="Rectangle 1038"/>
            <p:cNvSpPr>
              <a:spLocks noChangeArrowheads="1"/>
            </p:cNvSpPr>
            <p:nvPr/>
          </p:nvSpPr>
          <p:spPr bwMode="auto">
            <a:xfrm>
              <a:off x="6858000" y="3485918"/>
              <a:ext cx="838200" cy="1084495"/>
            </a:xfrm>
            <a:prstGeom prst="rect">
              <a:avLst/>
            </a:prstGeom>
            <a:solidFill>
              <a:srgbClr val="FF0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a:latin typeface="微软雅黑" panose="020B0503020204020204" pitchFamily="34" charset="-122"/>
                  <a:ea typeface="微软雅黑" panose="020B0503020204020204" pitchFamily="34" charset="-122"/>
                </a:rPr>
                <a:t>使用</a:t>
              </a:r>
              <a:endParaRPr lang="zh-TW" altLang="en-US" sz="1600">
                <a:latin typeface="微软雅黑" panose="020B0503020204020204" pitchFamily="34" charset="-122"/>
                <a:ea typeface="微软雅黑" panose="020B0503020204020204" pitchFamily="34" charset="-122"/>
              </a:endParaRPr>
            </a:p>
          </p:txBody>
        </p:sp>
        <p:sp>
          <p:nvSpPr>
            <p:cNvPr id="30" name="AutoShape 1039"/>
            <p:cNvSpPr>
              <a:spLocks noChangeArrowheads="1"/>
            </p:cNvSpPr>
            <p:nvPr/>
          </p:nvSpPr>
          <p:spPr bwMode="auto">
            <a:xfrm>
              <a:off x="0" y="616919"/>
              <a:ext cx="1371600" cy="914400"/>
            </a:xfrm>
            <a:prstGeom prst="rightArrow">
              <a:avLst>
                <a:gd name="adj1" fmla="val 50000"/>
                <a:gd name="adj2" fmla="val 37500"/>
              </a:avLst>
            </a:prstGeom>
            <a:solidFill>
              <a:srgbClr val="00B05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latin typeface="微软雅黑" panose="020B0503020204020204" pitchFamily="34" charset="-122"/>
                  <a:ea typeface="微软雅黑" panose="020B0503020204020204" pitchFamily="34" charset="-122"/>
                </a:rPr>
                <a:t>优秀企业</a:t>
              </a:r>
              <a:endParaRPr lang="zh-TW" altLang="en-US" sz="1600" dirty="0">
                <a:latin typeface="微软雅黑" panose="020B0503020204020204" pitchFamily="34" charset="-122"/>
                <a:ea typeface="微软雅黑" panose="020B0503020204020204" pitchFamily="34" charset="-122"/>
              </a:endParaRPr>
            </a:p>
          </p:txBody>
        </p:sp>
        <p:sp>
          <p:nvSpPr>
            <p:cNvPr id="31" name="AutoShape 1040"/>
            <p:cNvSpPr>
              <a:spLocks noChangeArrowheads="1"/>
            </p:cNvSpPr>
            <p:nvPr/>
          </p:nvSpPr>
          <p:spPr bwMode="auto">
            <a:xfrm>
              <a:off x="0" y="3124200"/>
              <a:ext cx="1371600" cy="914400"/>
            </a:xfrm>
            <a:prstGeom prst="rightArrow">
              <a:avLst>
                <a:gd name="adj1" fmla="val 50000"/>
                <a:gd name="adj2" fmla="val 37500"/>
              </a:avLst>
            </a:prstGeom>
            <a:solidFill>
              <a:srgbClr val="FF0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latin typeface="微软雅黑" panose="020B0503020204020204" pitchFamily="34" charset="-122"/>
                  <a:ea typeface="微软雅黑" panose="020B0503020204020204" pitchFamily="34" charset="-122"/>
                </a:rPr>
                <a:t>一般企业</a:t>
              </a:r>
              <a:endParaRPr lang="zh-TW" altLang="en-US" sz="1600" dirty="0">
                <a:latin typeface="微软雅黑" panose="020B0503020204020204" pitchFamily="34" charset="-122"/>
                <a:ea typeface="微软雅黑" panose="020B0503020204020204" pitchFamily="34" charset="-122"/>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再谈失效</a:t>
            </a:r>
            <a:endParaRPr lang="zh-CN" altLang="en-US" sz="3600" dirty="0"/>
          </a:p>
        </p:txBody>
      </p:sp>
      <p:sp>
        <p:nvSpPr>
          <p:cNvPr id="32" name="Rectangle 2"/>
          <p:cNvSpPr txBox="1">
            <a:spLocks noChangeArrowheads="1"/>
          </p:cNvSpPr>
          <p:nvPr/>
        </p:nvSpPr>
        <p:spPr bwMode="auto">
          <a:xfrm>
            <a:off x="382742" y="935103"/>
            <a:ext cx="1885896" cy="642938"/>
          </a:xfrm>
          <a:prstGeom prst="rect">
            <a:avLst/>
          </a:prstGeom>
          <a:solidFill>
            <a:schemeClr val="accent2">
              <a:lumMod val="20000"/>
              <a:lumOff val="80000"/>
            </a:schemeClr>
          </a:solidFill>
          <a:ln w="28575">
            <a:solidFill>
              <a:schemeClr val="tx1"/>
            </a:solidFill>
            <a:miter lim="800000"/>
          </a:ln>
        </p:spPr>
        <p:txBody>
          <a:bodyPr anchor="ctr" anchorCtr="0"/>
          <a:lst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defRPr/>
            </a:pPr>
            <a:r>
              <a:rPr lang="zh-CN" altLang="en-US" sz="3200" dirty="0">
                <a:latin typeface="微软雅黑" panose="020B0503020204020204" pitchFamily="34" charset="-122"/>
                <a:ea typeface="微软雅黑" panose="020B0503020204020204" pitchFamily="34" charset="-122"/>
              </a:rPr>
              <a:t>何谓失效</a:t>
            </a:r>
            <a:endParaRPr lang="zh-CN" altLang="en-US" sz="3200" dirty="0">
              <a:latin typeface="微软雅黑" panose="020B0503020204020204" pitchFamily="34" charset="-122"/>
              <a:ea typeface="微软雅黑" panose="020B0503020204020204" pitchFamily="34" charset="-122"/>
            </a:endParaRPr>
          </a:p>
        </p:txBody>
      </p:sp>
      <p:sp>
        <p:nvSpPr>
          <p:cNvPr id="33" name="Rectangle 3"/>
          <p:cNvSpPr txBox="1">
            <a:spLocks noChangeArrowheads="1"/>
          </p:cNvSpPr>
          <p:nvPr/>
        </p:nvSpPr>
        <p:spPr bwMode="auto">
          <a:xfrm>
            <a:off x="4857904" y="1706628"/>
            <a:ext cx="5443253" cy="3489203"/>
          </a:xfrm>
          <a:prstGeom prst="rect">
            <a:avLst/>
          </a:prstGeom>
          <a:solidFill>
            <a:srgbClr val="FFFF00"/>
          </a:solidFill>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20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在</a:t>
            </a:r>
            <a:r>
              <a:rPr lang="zh-CN" altLang="en-US" sz="1800" b="1" dirty="0">
                <a:solidFill>
                  <a:srgbClr val="FF0000"/>
                </a:solidFill>
                <a:latin typeface="微软雅黑" panose="020B0503020204020204" pitchFamily="34" charset="-122"/>
                <a:ea typeface="微软雅黑" panose="020B0503020204020204" pitchFamily="34" charset="-122"/>
              </a:rPr>
              <a:t>规定条件</a:t>
            </a:r>
            <a:r>
              <a:rPr lang="zh-CN" altLang="en-US" sz="1800" dirty="0">
                <a:latin typeface="微软雅黑" panose="020B0503020204020204" pitchFamily="34" charset="-122"/>
                <a:ea typeface="微软雅黑" panose="020B0503020204020204" pitchFamily="34" charset="-122"/>
              </a:rPr>
              <a:t>下</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环境、操作、时间</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不能完成既定功能，甚至出现业务中断</a:t>
            </a:r>
            <a:endParaRPr lang="en-US" altLang="zh-CN" sz="1800" dirty="0">
              <a:latin typeface="微软雅黑" panose="020B0503020204020204" pitchFamily="34" charset="-122"/>
              <a:ea typeface="微软雅黑" panose="020B0503020204020204" pitchFamily="34" charset="-122"/>
            </a:endParaRPr>
          </a:p>
          <a:p>
            <a:pPr eaLnBrk="1" hangingPunct="1">
              <a:lnSpc>
                <a:spcPct val="20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在规定条件下，产品</a:t>
            </a:r>
            <a:r>
              <a:rPr lang="zh-CN" altLang="en-US" sz="1800" b="1" dirty="0">
                <a:solidFill>
                  <a:srgbClr val="FF0000"/>
                </a:solidFill>
                <a:latin typeface="微软雅黑" panose="020B0503020204020204" pitchFamily="34" charset="-122"/>
                <a:ea typeface="微软雅黑" panose="020B0503020204020204" pitchFamily="34" charset="-122"/>
              </a:rPr>
              <a:t>性能值</a:t>
            </a:r>
            <a:r>
              <a:rPr lang="zh-CN" altLang="en-US" sz="1800" dirty="0">
                <a:latin typeface="微软雅黑" panose="020B0503020204020204" pitchFamily="34" charset="-122"/>
                <a:ea typeface="微软雅黑" panose="020B0503020204020204" pitchFamily="34" charset="-122"/>
              </a:rPr>
              <a:t>不能维持在规定的上下限之间</a:t>
            </a:r>
            <a:endParaRPr lang="en-US" altLang="zh-CN" sz="1800" dirty="0">
              <a:latin typeface="微软雅黑" panose="020B0503020204020204" pitchFamily="34" charset="-122"/>
              <a:ea typeface="微软雅黑" panose="020B0503020204020204" pitchFamily="34" charset="-122"/>
            </a:endParaRPr>
          </a:p>
          <a:p>
            <a:pPr eaLnBrk="1" hangingPunct="1">
              <a:lnSpc>
                <a:spcPct val="20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产品在</a:t>
            </a:r>
            <a:r>
              <a:rPr lang="zh-CN" altLang="en-US" sz="1800" b="1" dirty="0">
                <a:solidFill>
                  <a:srgbClr val="FF0000"/>
                </a:solidFill>
                <a:latin typeface="微软雅黑" panose="020B0503020204020204" pitchFamily="34" charset="-122"/>
                <a:ea typeface="微软雅黑" panose="020B0503020204020204" pitchFamily="34" charset="-122"/>
              </a:rPr>
              <a:t>工作范围</a:t>
            </a:r>
            <a:r>
              <a:rPr lang="zh-CN" altLang="en-US" sz="1800" dirty="0">
                <a:latin typeface="微软雅黑" panose="020B0503020204020204" pitchFamily="34" charset="-122"/>
                <a:ea typeface="微软雅黑" panose="020B0503020204020204" pitchFamily="34" charset="-122"/>
              </a:rPr>
              <a:t>内，业务服务卡死，主机资源泄漏，主机宕机，系统卡顿等等</a:t>
            </a:r>
            <a:endParaRPr lang="zh-CN" altLang="en-US" sz="1800" dirty="0">
              <a:latin typeface="微软雅黑" panose="020B0503020204020204" pitchFamily="34" charset="-122"/>
              <a:ea typeface="微软雅黑" panose="020B0503020204020204" pitchFamily="34" charset="-122"/>
            </a:endParaRPr>
          </a:p>
        </p:txBody>
      </p:sp>
      <p:sp>
        <p:nvSpPr>
          <p:cNvPr id="34" name="Rectangle 2"/>
          <p:cNvSpPr txBox="1">
            <a:spLocks noChangeArrowheads="1"/>
          </p:cNvSpPr>
          <p:nvPr/>
        </p:nvSpPr>
        <p:spPr bwMode="auto">
          <a:xfrm>
            <a:off x="1954366" y="2220978"/>
            <a:ext cx="1785938" cy="511175"/>
          </a:xfrm>
          <a:prstGeom prst="rect">
            <a:avLst/>
          </a:prstGeom>
          <a:solidFill>
            <a:srgbClr val="FFFF00"/>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chemeClr val="tx2"/>
                </a:solidFill>
                <a:latin typeface="微软雅黑" panose="020B0503020204020204" pitchFamily="34" charset="-122"/>
                <a:ea typeface="微软雅黑" panose="020B0503020204020204" pitchFamily="34" charset="-122"/>
              </a:rPr>
              <a:t>何谓失效 </a:t>
            </a:r>
            <a:endParaRPr lang="zh-CN" altLang="en-US" sz="2800" dirty="0">
              <a:solidFill>
                <a:schemeClr val="tx2"/>
              </a:solidFill>
              <a:latin typeface="微软雅黑" panose="020B0503020204020204" pitchFamily="34" charset="-122"/>
              <a:ea typeface="微软雅黑" panose="020B0503020204020204" pitchFamily="34" charset="-122"/>
            </a:endParaRPr>
          </a:p>
        </p:txBody>
      </p:sp>
      <p:cxnSp>
        <p:nvCxnSpPr>
          <p:cNvPr id="35" name="形状 13"/>
          <p:cNvCxnSpPr>
            <a:cxnSpLocks noChangeShapeType="1"/>
            <a:stCxn id="32" idx="2"/>
            <a:endCxn id="34" idx="1"/>
          </p:cNvCxnSpPr>
          <p:nvPr/>
        </p:nvCxnSpPr>
        <p:spPr bwMode="auto">
          <a:xfrm rot="16200000" flipH="1">
            <a:off x="1190766" y="1712965"/>
            <a:ext cx="898525"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36" name="Rectangle 2"/>
          <p:cNvSpPr txBox="1">
            <a:spLocks noChangeArrowheads="1"/>
          </p:cNvSpPr>
          <p:nvPr/>
        </p:nvSpPr>
        <p:spPr bwMode="auto">
          <a:xfrm>
            <a:off x="1954366" y="3149666"/>
            <a:ext cx="1785938" cy="1071562"/>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dirty="0">
                <a:solidFill>
                  <a:schemeClr val="tx2"/>
                </a:solidFill>
                <a:latin typeface="微软雅黑" panose="020B0503020204020204" pitchFamily="34" charset="-122"/>
                <a:ea typeface="微软雅黑" panose="020B0503020204020204" pitchFamily="34" charset="-122"/>
              </a:rPr>
              <a:t>失效表现形式 </a:t>
            </a:r>
            <a:endParaRPr lang="zh-CN" altLang="en-US" sz="2800" dirty="0">
              <a:solidFill>
                <a:schemeClr val="tx2"/>
              </a:solidFill>
              <a:latin typeface="微软雅黑" panose="020B0503020204020204" pitchFamily="34" charset="-122"/>
              <a:ea typeface="微软雅黑" panose="020B0503020204020204" pitchFamily="34" charset="-122"/>
            </a:endParaRPr>
          </a:p>
        </p:txBody>
      </p:sp>
      <p:cxnSp>
        <p:nvCxnSpPr>
          <p:cNvPr id="37" name="形状 16"/>
          <p:cNvCxnSpPr>
            <a:cxnSpLocks noChangeShapeType="1"/>
            <a:stCxn id="32" idx="2"/>
            <a:endCxn id="36" idx="1"/>
          </p:cNvCxnSpPr>
          <p:nvPr/>
        </p:nvCxnSpPr>
        <p:spPr bwMode="auto">
          <a:xfrm rot="16200000" flipH="1">
            <a:off x="586325" y="2317406"/>
            <a:ext cx="2107406"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38" name="Rectangle 2"/>
          <p:cNvSpPr txBox="1">
            <a:spLocks noChangeArrowheads="1"/>
          </p:cNvSpPr>
          <p:nvPr/>
        </p:nvSpPr>
        <p:spPr bwMode="auto">
          <a:xfrm>
            <a:off x="1954366" y="4578416"/>
            <a:ext cx="1785938" cy="511175"/>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a:solidFill>
                  <a:schemeClr val="tx2"/>
                </a:solidFill>
                <a:latin typeface="微软雅黑" panose="020B0503020204020204" pitchFamily="34" charset="-122"/>
                <a:ea typeface="微软雅黑" panose="020B0503020204020204" pitchFamily="34" charset="-122"/>
              </a:rPr>
              <a:t>失效模式 </a:t>
            </a:r>
            <a:endParaRPr lang="zh-CN" altLang="en-US" sz="2800">
              <a:solidFill>
                <a:schemeClr val="tx2"/>
              </a:solidFill>
              <a:latin typeface="微软雅黑" panose="020B0503020204020204" pitchFamily="34" charset="-122"/>
              <a:ea typeface="微软雅黑" panose="020B0503020204020204" pitchFamily="34" charset="-122"/>
            </a:endParaRPr>
          </a:p>
        </p:txBody>
      </p:sp>
      <p:cxnSp>
        <p:nvCxnSpPr>
          <p:cNvPr id="39" name="形状 19"/>
          <p:cNvCxnSpPr>
            <a:cxnSpLocks noChangeShapeType="1"/>
            <a:stCxn id="32" idx="2"/>
            <a:endCxn id="38" idx="1"/>
          </p:cNvCxnSpPr>
          <p:nvPr/>
        </p:nvCxnSpPr>
        <p:spPr bwMode="auto">
          <a:xfrm rot="16200000" flipH="1">
            <a:off x="12047" y="2891684"/>
            <a:ext cx="3255963"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40" name="右箭头 24"/>
          <p:cNvSpPr>
            <a:spLocks noChangeArrowheads="1"/>
          </p:cNvSpPr>
          <p:nvPr/>
        </p:nvSpPr>
        <p:spPr bwMode="auto">
          <a:xfrm>
            <a:off x="3954616" y="2363853"/>
            <a:ext cx="714375" cy="285750"/>
          </a:xfrm>
          <a:prstGeom prst="rightArrow">
            <a:avLst>
              <a:gd name="adj1" fmla="val 50000"/>
              <a:gd name="adj2" fmla="val 50000"/>
            </a:avLst>
          </a:prstGeom>
          <a:solidFill>
            <a:schemeClr val="accent1"/>
          </a:solidFill>
          <a:ln w="25400">
            <a:solidFill>
              <a:srgbClr val="FF0000"/>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再谈失效</a:t>
            </a:r>
            <a:endParaRPr lang="zh-CN" altLang="en-US" sz="3600" dirty="0"/>
          </a:p>
        </p:txBody>
      </p:sp>
      <p:sp>
        <p:nvSpPr>
          <p:cNvPr id="32" name="Rectangle 2"/>
          <p:cNvSpPr txBox="1">
            <a:spLocks noChangeArrowheads="1"/>
          </p:cNvSpPr>
          <p:nvPr/>
        </p:nvSpPr>
        <p:spPr bwMode="auto">
          <a:xfrm>
            <a:off x="382742" y="935103"/>
            <a:ext cx="1885896" cy="642938"/>
          </a:xfrm>
          <a:prstGeom prst="rect">
            <a:avLst/>
          </a:prstGeom>
          <a:solidFill>
            <a:schemeClr val="accent2">
              <a:lumMod val="20000"/>
              <a:lumOff val="80000"/>
            </a:schemeClr>
          </a:solidFill>
          <a:ln w="28575">
            <a:solidFill>
              <a:schemeClr val="tx1"/>
            </a:solidFill>
            <a:miter lim="800000"/>
          </a:ln>
        </p:spPr>
        <p:txBody>
          <a:bodyPr anchor="ctr" anchorCtr="0"/>
          <a:lst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defRPr/>
            </a:pPr>
            <a:r>
              <a:rPr lang="zh-CN" altLang="en-US" sz="3200" dirty="0">
                <a:latin typeface="微软雅黑" panose="020B0503020204020204" pitchFamily="34" charset="-122"/>
                <a:ea typeface="微软雅黑" panose="020B0503020204020204" pitchFamily="34" charset="-122"/>
              </a:rPr>
              <a:t>何谓失效</a:t>
            </a:r>
            <a:endParaRPr lang="zh-CN" altLang="en-US" sz="3200" dirty="0">
              <a:latin typeface="微软雅黑" panose="020B0503020204020204" pitchFamily="34" charset="-122"/>
              <a:ea typeface="微软雅黑" panose="020B0503020204020204" pitchFamily="34" charset="-122"/>
            </a:endParaRPr>
          </a:p>
        </p:txBody>
      </p:sp>
      <p:sp>
        <p:nvSpPr>
          <p:cNvPr id="33" name="Rectangle 3"/>
          <p:cNvSpPr txBox="1">
            <a:spLocks noChangeArrowheads="1"/>
          </p:cNvSpPr>
          <p:nvPr/>
        </p:nvSpPr>
        <p:spPr bwMode="auto">
          <a:xfrm>
            <a:off x="4683284" y="1940845"/>
            <a:ext cx="5513101" cy="3489203"/>
          </a:xfrm>
          <a:prstGeom prst="rect">
            <a:avLst/>
          </a:prstGeom>
          <a:solidFill>
            <a:srgbClr val="FFFF00"/>
          </a:solidFill>
          <a:extLs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200000"/>
              </a:lnSpc>
              <a:spcBef>
                <a:spcPct val="20000"/>
              </a:spcBef>
              <a:buFont typeface="Wingdings" panose="05000000000000000000" pitchFamily="2" charset="2"/>
              <a:buChar char="p"/>
            </a:pPr>
            <a:r>
              <a:rPr lang="zh-CN" altLang="en-US" sz="1800" b="1" dirty="0">
                <a:solidFill>
                  <a:srgbClr val="FF0000"/>
                </a:solidFill>
                <a:latin typeface="微软雅黑" panose="020B0503020204020204" pitchFamily="34" charset="-122"/>
                <a:ea typeface="微软雅黑" panose="020B0503020204020204" pitchFamily="34" charset="-122"/>
              </a:rPr>
              <a:t>硬式失效</a:t>
            </a:r>
            <a:r>
              <a:rPr lang="zh-CN" altLang="en-US" sz="1800" dirty="0">
                <a:latin typeface="微软雅黑" panose="020B0503020204020204" pitchFamily="34" charset="-122"/>
                <a:ea typeface="微软雅黑" panose="020B0503020204020204" pitchFamily="34" charset="-122"/>
              </a:rPr>
              <a:t>：产品非常明显表达一种功能停止现象实体破坏或者无法提供正常的功能</a:t>
            </a:r>
            <a:endParaRPr lang="en-US" altLang="zh-CN" sz="1800" dirty="0">
              <a:latin typeface="微软雅黑" panose="020B0503020204020204" pitchFamily="34" charset="-122"/>
              <a:ea typeface="微软雅黑" panose="020B0503020204020204" pitchFamily="34" charset="-122"/>
            </a:endParaRPr>
          </a:p>
          <a:p>
            <a:pPr eaLnBrk="1" hangingPunct="1">
              <a:lnSpc>
                <a:spcPct val="200000"/>
              </a:lnSpc>
              <a:spcBef>
                <a:spcPct val="20000"/>
              </a:spcBef>
              <a:buFont typeface="Wingdings" panose="05000000000000000000" pitchFamily="2" charset="2"/>
              <a:buChar char="p"/>
            </a:pPr>
            <a:r>
              <a:rPr lang="zh-CN" altLang="en-US" sz="1800" b="1" dirty="0">
                <a:solidFill>
                  <a:srgbClr val="FF0000"/>
                </a:solidFill>
                <a:latin typeface="微软雅黑" panose="020B0503020204020204" pitchFamily="34" charset="-122"/>
                <a:ea typeface="微软雅黑" panose="020B0503020204020204" pitchFamily="34" charset="-122"/>
              </a:rPr>
              <a:t>软式失效</a:t>
            </a:r>
            <a:r>
              <a:rPr lang="zh-CN" altLang="en-US" sz="1800" dirty="0">
                <a:latin typeface="微软雅黑" panose="020B0503020204020204" pitchFamily="34" charset="-122"/>
                <a:ea typeface="微软雅黑" panose="020B0503020204020204" pitchFamily="34" charset="-122"/>
              </a:rPr>
              <a:t>：产品机能因退化</a:t>
            </a:r>
            <a:r>
              <a:rPr lang="en-US" altLang="zh-CN" sz="1800" dirty="0">
                <a:latin typeface="微软雅黑" panose="020B0503020204020204" pitchFamily="34" charset="-122"/>
                <a:ea typeface="微软雅黑" panose="020B0503020204020204" pitchFamily="34" charset="-122"/>
              </a:rPr>
              <a:t>(Degradation)</a:t>
            </a:r>
            <a:r>
              <a:rPr lang="zh-CN" altLang="en-US" sz="1800" dirty="0">
                <a:latin typeface="微软雅黑" panose="020B0503020204020204" pitchFamily="34" charset="-122"/>
                <a:ea typeface="微软雅黑" panose="020B0503020204020204" pitchFamily="34" charset="-122"/>
              </a:rPr>
              <a:t>、老化</a:t>
            </a:r>
            <a:r>
              <a:rPr lang="en-US" altLang="zh-CN" sz="1800" dirty="0">
                <a:latin typeface="微软雅黑" panose="020B0503020204020204" pitchFamily="34" charset="-122"/>
                <a:ea typeface="微软雅黑" panose="020B0503020204020204" pitchFamily="34" charset="-122"/>
              </a:rPr>
              <a:t>(Aging)</a:t>
            </a:r>
            <a:r>
              <a:rPr lang="zh-CN" altLang="en-US" sz="1800" dirty="0">
                <a:latin typeface="微软雅黑" panose="020B0503020204020204" pitchFamily="34" charset="-122"/>
                <a:ea typeface="微软雅黑" panose="020B0503020204020204" pitchFamily="34" charset="-122"/>
              </a:rPr>
              <a:t>、不稳定</a:t>
            </a:r>
            <a:r>
              <a:rPr lang="en-US" altLang="zh-CN" sz="1800" dirty="0">
                <a:latin typeface="微软雅黑" panose="020B0503020204020204" pitchFamily="34" charset="-122"/>
                <a:ea typeface="微软雅黑" panose="020B0503020204020204" pitchFamily="34" charset="-122"/>
              </a:rPr>
              <a:t>(Unstable)</a:t>
            </a:r>
            <a:r>
              <a:rPr lang="zh-CN" altLang="en-US" sz="1800" dirty="0">
                <a:latin typeface="微软雅黑" panose="020B0503020204020204" pitchFamily="34" charset="-122"/>
                <a:ea typeface="微软雅黑" panose="020B0503020204020204" pitchFamily="34" charset="-122"/>
              </a:rPr>
              <a:t>而不能满足原有设计要求标准</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其失效现象及判定标准必须加以量化</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、功能退化、功能不稳定等</a:t>
            </a:r>
            <a:endParaRPr lang="zh-CN" altLang="en-US" sz="1800" dirty="0">
              <a:latin typeface="微软雅黑" panose="020B0503020204020204" pitchFamily="34" charset="-122"/>
              <a:ea typeface="微软雅黑" panose="020B0503020204020204" pitchFamily="34" charset="-122"/>
            </a:endParaRPr>
          </a:p>
        </p:txBody>
      </p:sp>
      <p:sp>
        <p:nvSpPr>
          <p:cNvPr id="34" name="Rectangle 2"/>
          <p:cNvSpPr txBox="1">
            <a:spLocks noChangeArrowheads="1"/>
          </p:cNvSpPr>
          <p:nvPr/>
        </p:nvSpPr>
        <p:spPr bwMode="auto">
          <a:xfrm>
            <a:off x="1954366" y="2220978"/>
            <a:ext cx="1785938" cy="511175"/>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dirty="0">
                <a:solidFill>
                  <a:schemeClr val="tx2"/>
                </a:solidFill>
                <a:latin typeface="微软雅黑" panose="020B0503020204020204" pitchFamily="34" charset="-122"/>
                <a:ea typeface="微软雅黑" panose="020B0503020204020204" pitchFamily="34" charset="-122"/>
              </a:rPr>
              <a:t>何谓失效 </a:t>
            </a:r>
            <a:endParaRPr lang="zh-CN" altLang="en-US" sz="2800" dirty="0">
              <a:solidFill>
                <a:schemeClr val="tx2"/>
              </a:solidFill>
              <a:latin typeface="微软雅黑" panose="020B0503020204020204" pitchFamily="34" charset="-122"/>
              <a:ea typeface="微软雅黑" panose="020B0503020204020204" pitchFamily="34" charset="-122"/>
            </a:endParaRPr>
          </a:p>
        </p:txBody>
      </p:sp>
      <p:cxnSp>
        <p:nvCxnSpPr>
          <p:cNvPr id="35" name="形状 13"/>
          <p:cNvCxnSpPr>
            <a:cxnSpLocks noChangeShapeType="1"/>
            <a:stCxn id="32" idx="2"/>
            <a:endCxn id="34" idx="1"/>
          </p:cNvCxnSpPr>
          <p:nvPr/>
        </p:nvCxnSpPr>
        <p:spPr bwMode="auto">
          <a:xfrm rot="16200000" flipH="1">
            <a:off x="1190766" y="1712965"/>
            <a:ext cx="898525"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36" name="Rectangle 2"/>
          <p:cNvSpPr txBox="1">
            <a:spLocks noChangeArrowheads="1"/>
          </p:cNvSpPr>
          <p:nvPr/>
        </p:nvSpPr>
        <p:spPr bwMode="auto">
          <a:xfrm>
            <a:off x="1954366" y="3149666"/>
            <a:ext cx="1785938" cy="1071562"/>
          </a:xfrm>
          <a:prstGeom prst="rect">
            <a:avLst/>
          </a:prstGeom>
          <a:solidFill>
            <a:srgbClr val="FFFF00"/>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dirty="0">
                <a:solidFill>
                  <a:schemeClr val="tx2"/>
                </a:solidFill>
                <a:latin typeface="微软雅黑" panose="020B0503020204020204" pitchFamily="34" charset="-122"/>
                <a:ea typeface="微软雅黑" panose="020B0503020204020204" pitchFamily="34" charset="-122"/>
              </a:rPr>
              <a:t>失效表现形式 </a:t>
            </a:r>
            <a:endParaRPr lang="zh-CN" altLang="en-US" sz="2800" dirty="0">
              <a:solidFill>
                <a:schemeClr val="tx2"/>
              </a:solidFill>
              <a:latin typeface="微软雅黑" panose="020B0503020204020204" pitchFamily="34" charset="-122"/>
              <a:ea typeface="微软雅黑" panose="020B0503020204020204" pitchFamily="34" charset="-122"/>
            </a:endParaRPr>
          </a:p>
        </p:txBody>
      </p:sp>
      <p:cxnSp>
        <p:nvCxnSpPr>
          <p:cNvPr id="37" name="形状 16"/>
          <p:cNvCxnSpPr>
            <a:cxnSpLocks noChangeShapeType="1"/>
            <a:stCxn id="32" idx="2"/>
            <a:endCxn id="36" idx="1"/>
          </p:cNvCxnSpPr>
          <p:nvPr/>
        </p:nvCxnSpPr>
        <p:spPr bwMode="auto">
          <a:xfrm rot="16200000" flipH="1">
            <a:off x="586325" y="2317406"/>
            <a:ext cx="2107406"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38" name="Rectangle 2"/>
          <p:cNvSpPr txBox="1">
            <a:spLocks noChangeArrowheads="1"/>
          </p:cNvSpPr>
          <p:nvPr/>
        </p:nvSpPr>
        <p:spPr bwMode="auto">
          <a:xfrm>
            <a:off x="1954366" y="4578416"/>
            <a:ext cx="1785938" cy="511175"/>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a:solidFill>
                  <a:schemeClr val="tx2"/>
                </a:solidFill>
                <a:latin typeface="微软雅黑" panose="020B0503020204020204" pitchFamily="34" charset="-122"/>
                <a:ea typeface="微软雅黑" panose="020B0503020204020204" pitchFamily="34" charset="-122"/>
              </a:rPr>
              <a:t>失效模式 </a:t>
            </a:r>
            <a:endParaRPr lang="zh-CN" altLang="en-US" sz="2800">
              <a:solidFill>
                <a:schemeClr val="tx2"/>
              </a:solidFill>
              <a:latin typeface="微软雅黑" panose="020B0503020204020204" pitchFamily="34" charset="-122"/>
              <a:ea typeface="微软雅黑" panose="020B0503020204020204" pitchFamily="34" charset="-122"/>
            </a:endParaRPr>
          </a:p>
        </p:txBody>
      </p:sp>
      <p:cxnSp>
        <p:nvCxnSpPr>
          <p:cNvPr id="39" name="形状 19"/>
          <p:cNvCxnSpPr>
            <a:cxnSpLocks noChangeShapeType="1"/>
            <a:stCxn id="32" idx="2"/>
            <a:endCxn id="38" idx="1"/>
          </p:cNvCxnSpPr>
          <p:nvPr/>
        </p:nvCxnSpPr>
        <p:spPr bwMode="auto">
          <a:xfrm rot="16200000" flipH="1">
            <a:off x="12047" y="2891684"/>
            <a:ext cx="3255963" cy="628676"/>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40" name="右箭头 24"/>
          <p:cNvSpPr>
            <a:spLocks noChangeArrowheads="1"/>
          </p:cNvSpPr>
          <p:nvPr/>
        </p:nvSpPr>
        <p:spPr bwMode="auto">
          <a:xfrm>
            <a:off x="3821767" y="3542572"/>
            <a:ext cx="714375" cy="285750"/>
          </a:xfrm>
          <a:prstGeom prst="rightArrow">
            <a:avLst>
              <a:gd name="adj1" fmla="val 50000"/>
              <a:gd name="adj2" fmla="val 50000"/>
            </a:avLst>
          </a:prstGeom>
          <a:solidFill>
            <a:schemeClr val="accent1"/>
          </a:solidFill>
          <a:ln w="25400">
            <a:solidFill>
              <a:srgbClr val="FF0000"/>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再谈失效</a:t>
            </a:r>
            <a:endParaRPr lang="zh-CN" altLang="en-US" sz="3600" dirty="0"/>
          </a:p>
        </p:txBody>
      </p:sp>
      <p:sp>
        <p:nvSpPr>
          <p:cNvPr id="41" name="Rectangle 2"/>
          <p:cNvSpPr txBox="1">
            <a:spLocks noChangeArrowheads="1"/>
          </p:cNvSpPr>
          <p:nvPr/>
        </p:nvSpPr>
        <p:spPr bwMode="auto">
          <a:xfrm>
            <a:off x="243045" y="1004951"/>
            <a:ext cx="2214563" cy="642938"/>
          </a:xfrm>
          <a:prstGeom prst="rect">
            <a:avLst/>
          </a:prstGeom>
          <a:solidFill>
            <a:schemeClr val="accent2">
              <a:lumMod val="20000"/>
              <a:lumOff val="80000"/>
            </a:schemeClr>
          </a:solidFill>
          <a:ln w="28575">
            <a:solidFill>
              <a:schemeClr val="tx1"/>
            </a:solidFill>
            <a:miter lim="800000"/>
          </a:ln>
        </p:spPr>
        <p:txBody>
          <a:bodyPr anchor="ctr" anchorCtr="0"/>
          <a:lst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defRPr/>
            </a:pPr>
            <a:r>
              <a:rPr lang="zh-CN" altLang="en-US" sz="3200" dirty="0">
                <a:latin typeface="微软雅黑" panose="020B0503020204020204" pitchFamily="34" charset="-122"/>
                <a:ea typeface="微软雅黑" panose="020B0503020204020204" pitchFamily="34" charset="-122"/>
              </a:rPr>
              <a:t>何谓失效</a:t>
            </a:r>
            <a:endParaRPr lang="zh-CN" altLang="en-US" sz="3200" dirty="0">
              <a:latin typeface="微软雅黑" panose="020B0503020204020204" pitchFamily="34" charset="-122"/>
              <a:ea typeface="微软雅黑" panose="020B0503020204020204" pitchFamily="34" charset="-122"/>
            </a:endParaRPr>
          </a:p>
        </p:txBody>
      </p:sp>
      <p:sp>
        <p:nvSpPr>
          <p:cNvPr id="42" name="Rectangle 2"/>
          <p:cNvSpPr txBox="1">
            <a:spLocks noChangeArrowheads="1"/>
          </p:cNvSpPr>
          <p:nvPr/>
        </p:nvSpPr>
        <p:spPr bwMode="auto">
          <a:xfrm>
            <a:off x="1814670" y="2290826"/>
            <a:ext cx="1785938" cy="511175"/>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a:solidFill>
                  <a:schemeClr val="tx2"/>
                </a:solidFill>
                <a:latin typeface="微软雅黑" panose="020B0503020204020204" pitchFamily="34" charset="-122"/>
                <a:ea typeface="微软雅黑" panose="020B0503020204020204" pitchFamily="34" charset="-122"/>
              </a:rPr>
              <a:t>何谓失效 </a:t>
            </a:r>
            <a:endParaRPr lang="zh-CN" altLang="en-US" sz="2800">
              <a:solidFill>
                <a:schemeClr val="tx2"/>
              </a:solidFill>
              <a:latin typeface="微软雅黑" panose="020B0503020204020204" pitchFamily="34" charset="-122"/>
              <a:ea typeface="微软雅黑" panose="020B0503020204020204" pitchFamily="34" charset="-122"/>
            </a:endParaRPr>
          </a:p>
        </p:txBody>
      </p:sp>
      <p:cxnSp>
        <p:nvCxnSpPr>
          <p:cNvPr id="43" name="形状 13"/>
          <p:cNvCxnSpPr>
            <a:cxnSpLocks noChangeShapeType="1"/>
            <a:stCxn id="41" idx="2"/>
            <a:endCxn id="42" idx="1"/>
          </p:cNvCxnSpPr>
          <p:nvPr/>
        </p:nvCxnSpPr>
        <p:spPr bwMode="auto">
          <a:xfrm rot="16200000" flipH="1">
            <a:off x="1132839" y="1864583"/>
            <a:ext cx="898525" cy="465137"/>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44" name="Rectangle 2"/>
          <p:cNvSpPr txBox="1">
            <a:spLocks noChangeArrowheads="1"/>
          </p:cNvSpPr>
          <p:nvPr/>
        </p:nvSpPr>
        <p:spPr bwMode="auto">
          <a:xfrm>
            <a:off x="1814670" y="3219514"/>
            <a:ext cx="1785938" cy="1071562"/>
          </a:xfrm>
          <a:prstGeom prst="rect">
            <a:avLst/>
          </a:prstGeom>
          <a:solidFill>
            <a:schemeClr val="accent2">
              <a:lumMod val="20000"/>
              <a:lumOff val="80000"/>
            </a:schemeClr>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sz="2800" dirty="0">
                <a:solidFill>
                  <a:schemeClr val="tx2"/>
                </a:solidFill>
                <a:latin typeface="微软雅黑" panose="020B0503020204020204" pitchFamily="34" charset="-122"/>
                <a:ea typeface="微软雅黑" panose="020B0503020204020204" pitchFamily="34" charset="-122"/>
              </a:rPr>
              <a:t>失效表现形式 </a:t>
            </a:r>
            <a:endParaRPr lang="zh-CN" altLang="en-US" sz="2800" dirty="0">
              <a:solidFill>
                <a:schemeClr val="tx2"/>
              </a:solidFill>
              <a:latin typeface="微软雅黑" panose="020B0503020204020204" pitchFamily="34" charset="-122"/>
              <a:ea typeface="微软雅黑" panose="020B0503020204020204" pitchFamily="34" charset="-122"/>
            </a:endParaRPr>
          </a:p>
        </p:txBody>
      </p:sp>
      <p:cxnSp>
        <p:nvCxnSpPr>
          <p:cNvPr id="45" name="形状 16"/>
          <p:cNvCxnSpPr>
            <a:cxnSpLocks noChangeShapeType="1"/>
            <a:stCxn id="41" idx="2"/>
            <a:endCxn id="44" idx="1"/>
          </p:cNvCxnSpPr>
          <p:nvPr/>
        </p:nvCxnSpPr>
        <p:spPr bwMode="auto">
          <a:xfrm rot="16200000" flipH="1">
            <a:off x="528002" y="2469420"/>
            <a:ext cx="2108200" cy="465137"/>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46" name="Rectangle 2"/>
          <p:cNvSpPr txBox="1">
            <a:spLocks noChangeArrowheads="1"/>
          </p:cNvSpPr>
          <p:nvPr/>
        </p:nvSpPr>
        <p:spPr bwMode="auto">
          <a:xfrm>
            <a:off x="1814670" y="4648264"/>
            <a:ext cx="1785938" cy="511175"/>
          </a:xfrm>
          <a:prstGeom prst="rect">
            <a:avLst/>
          </a:prstGeom>
          <a:solidFill>
            <a:srgbClr val="FFFF00"/>
          </a:solidFill>
          <a:ln w="28575">
            <a:solidFill>
              <a:schemeClr val="tx1"/>
            </a:solidFill>
            <a:miter lim="800000"/>
          </a:ln>
        </p:spPr>
        <p:txBody>
          <a:bodyPr anchor="ctr" anchorCtr="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800">
                <a:solidFill>
                  <a:schemeClr val="tx2"/>
                </a:solidFill>
                <a:latin typeface="微软雅黑" panose="020B0503020204020204" pitchFamily="34" charset="-122"/>
                <a:ea typeface="微软雅黑" panose="020B0503020204020204" pitchFamily="34" charset="-122"/>
              </a:rPr>
              <a:t>失效模式 </a:t>
            </a:r>
            <a:endParaRPr lang="zh-CN" altLang="en-US" sz="2800">
              <a:solidFill>
                <a:schemeClr val="tx2"/>
              </a:solidFill>
              <a:latin typeface="微软雅黑" panose="020B0503020204020204" pitchFamily="34" charset="-122"/>
              <a:ea typeface="微软雅黑" panose="020B0503020204020204" pitchFamily="34" charset="-122"/>
            </a:endParaRPr>
          </a:p>
        </p:txBody>
      </p:sp>
      <p:cxnSp>
        <p:nvCxnSpPr>
          <p:cNvPr id="47" name="形状 19"/>
          <p:cNvCxnSpPr>
            <a:cxnSpLocks noChangeShapeType="1"/>
            <a:stCxn id="41" idx="2"/>
            <a:endCxn id="46" idx="1"/>
          </p:cNvCxnSpPr>
          <p:nvPr/>
        </p:nvCxnSpPr>
        <p:spPr bwMode="auto">
          <a:xfrm rot="16200000" flipH="1">
            <a:off x="-45879" y="3043301"/>
            <a:ext cx="3255962" cy="465137"/>
          </a:xfrm>
          <a:prstGeom prst="bentConnector2">
            <a:avLst/>
          </a:prstGeom>
          <a:noFill/>
          <a:ln w="28575">
            <a:solidFill>
              <a:schemeClr val="tx1"/>
            </a:solidFill>
            <a:miter lim="800000"/>
            <a:tailEnd type="arrow" w="med" len="med"/>
          </a:ln>
          <a:extLst>
            <a:ext uri="{909E8E84-426E-40DD-AFC4-6F175D3DCCD1}">
              <a14:hiddenFill xmlns:a14="http://schemas.microsoft.com/office/drawing/2010/main">
                <a:noFill/>
              </a14:hiddenFill>
            </a:ext>
          </a:extLst>
        </p:spPr>
      </p:cxnSp>
      <p:sp>
        <p:nvSpPr>
          <p:cNvPr id="48" name="右箭头 24"/>
          <p:cNvSpPr>
            <a:spLocks noChangeArrowheads="1"/>
          </p:cNvSpPr>
          <p:nvPr/>
        </p:nvSpPr>
        <p:spPr bwMode="auto">
          <a:xfrm>
            <a:off x="3814920" y="4719701"/>
            <a:ext cx="714375" cy="285750"/>
          </a:xfrm>
          <a:prstGeom prst="rightArrow">
            <a:avLst>
              <a:gd name="adj1" fmla="val 50000"/>
              <a:gd name="adj2" fmla="val 50000"/>
            </a:avLst>
          </a:prstGeom>
          <a:solidFill>
            <a:schemeClr val="accent1"/>
          </a:solidFill>
          <a:ln w="25400">
            <a:solidFill>
              <a:srgbClr val="FF0000"/>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49" name="Rectangle 3"/>
          <p:cNvSpPr txBox="1">
            <a:spLocks noChangeArrowheads="1"/>
          </p:cNvSpPr>
          <p:nvPr/>
        </p:nvSpPr>
        <p:spPr bwMode="auto">
          <a:xfrm>
            <a:off x="4740286" y="4576826"/>
            <a:ext cx="6329199" cy="571500"/>
          </a:xfrm>
          <a:prstGeom prst="rect">
            <a:avLst/>
          </a:prstGeom>
          <a:solidFill>
            <a:schemeClr val="tx2">
              <a:lumMod val="20000"/>
              <a:lumOff val="80000"/>
            </a:schemeClr>
          </a:solidFill>
          <a:ln>
            <a:noFill/>
          </a:ln>
        </p:spPr>
        <p:txBody>
          <a:bodyPr anchor="ctr" anchorCtr="0"/>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spcBef>
                <a:spcPct val="20000"/>
              </a:spcBef>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失效的具体</a:t>
            </a:r>
            <a:r>
              <a:rPr lang="zh-CN" altLang="en-US" sz="2000" b="1" dirty="0">
                <a:solidFill>
                  <a:srgbClr val="FF0000"/>
                </a:solidFill>
                <a:latin typeface="微软雅黑" panose="020B0503020204020204" pitchFamily="34" charset="-122"/>
                <a:ea typeface="微软雅黑" panose="020B0503020204020204" pitchFamily="34" charset="-122"/>
              </a:rPr>
              <a:t>表现形式（名词</a:t>
            </a: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动词）</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4274145" y="712450"/>
            <a:ext cx="6795340" cy="377990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失效后果</a:t>
            </a:r>
            <a:endParaRPr lang="zh-CN" altLang="en-US" sz="3600" dirty="0"/>
          </a:p>
        </p:txBody>
      </p:sp>
      <p:sp>
        <p:nvSpPr>
          <p:cNvPr id="16" name="Rectangle 2"/>
          <p:cNvSpPr txBox="1">
            <a:spLocks noChangeArrowheads="1"/>
          </p:cNvSpPr>
          <p:nvPr/>
        </p:nvSpPr>
        <p:spPr bwMode="auto">
          <a:xfrm>
            <a:off x="387033" y="2133600"/>
            <a:ext cx="4387850" cy="7143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r>
              <a:rPr lang="zh-CN" altLang="en-US" sz="3200" dirty="0">
                <a:latin typeface="微软雅黑" panose="020B0503020204020204" pitchFamily="34" charset="-122"/>
                <a:ea typeface="微软雅黑" panose="020B0503020204020204" pitchFamily="34" charset="-122"/>
              </a:rPr>
              <a:t>失效后果应关注的内容</a:t>
            </a:r>
            <a:endParaRPr lang="zh-CN" altLang="en-US" sz="3200" dirty="0">
              <a:latin typeface="微软雅黑" panose="020B0503020204020204" pitchFamily="34" charset="-122"/>
              <a:ea typeface="微软雅黑" panose="020B0503020204020204" pitchFamily="34" charset="-122"/>
            </a:endParaRPr>
          </a:p>
        </p:txBody>
      </p:sp>
      <p:sp>
        <p:nvSpPr>
          <p:cNvPr id="17" name="Rectangle 7"/>
          <p:cNvSpPr>
            <a:spLocks noChangeArrowheads="1"/>
          </p:cNvSpPr>
          <p:nvPr/>
        </p:nvSpPr>
        <p:spPr bwMode="auto">
          <a:xfrm>
            <a:off x="5621341" y="1230312"/>
            <a:ext cx="3214687" cy="4105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marL="457200" indent="-4572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功能，性能方面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可靠性、维护性方面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安全性方面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经济性方面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操作性方面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修复性方面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环境方面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公共安全方面</a:t>
            </a:r>
            <a:endParaRPr lang="en-US" altLang="zh-CN" sz="2000" dirty="0">
              <a:latin typeface="微软雅黑" panose="020B0503020204020204" pitchFamily="34" charset="-122"/>
              <a:ea typeface="微软雅黑" panose="020B0503020204020204" pitchFamily="34" charset="-122"/>
            </a:endParaRPr>
          </a:p>
          <a:p>
            <a:pPr marL="342900" indent="-342900"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废弃方面等</a:t>
            </a:r>
            <a:endParaRPr lang="zh-CN" altLang="en-US" sz="2000" dirty="0">
              <a:latin typeface="微软雅黑" panose="020B0503020204020204" pitchFamily="34" charset="-122"/>
              <a:ea typeface="微软雅黑" panose="020B0503020204020204" pitchFamily="34" charset="-122"/>
            </a:endParaRPr>
          </a:p>
        </p:txBody>
      </p:sp>
      <p:pic>
        <p:nvPicPr>
          <p:cNvPr id="18" name="Picture 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3473450"/>
            <a:ext cx="1990725" cy="171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右箭头 24"/>
          <p:cNvSpPr>
            <a:spLocks noChangeArrowheads="1"/>
          </p:cNvSpPr>
          <p:nvPr/>
        </p:nvSpPr>
        <p:spPr bwMode="auto">
          <a:xfrm>
            <a:off x="4545965" y="2331720"/>
            <a:ext cx="1103630" cy="285750"/>
          </a:xfrm>
          <a:prstGeom prst="rightArrow">
            <a:avLst>
              <a:gd name="adj1" fmla="val 50000"/>
              <a:gd name="adj2" fmla="val 50000"/>
            </a:avLst>
          </a:prstGeom>
          <a:solidFill>
            <a:schemeClr val="accent1"/>
          </a:solidFill>
          <a:ln w="25400">
            <a:solidFill>
              <a:srgbClr val="FF0000"/>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075"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076"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080" name="矩形 17"/>
          <p:cNvSpPr/>
          <p:nvPr/>
        </p:nvSpPr>
        <p:spPr>
          <a:xfrm>
            <a:off x="2932113" y="2871788"/>
            <a:ext cx="1349375" cy="790575"/>
          </a:xfrm>
          <a:prstGeom prst="rect">
            <a:avLst/>
          </a:prstGeom>
          <a:noFill/>
          <a:ln w="9525">
            <a:noFill/>
          </a:ln>
        </p:spPr>
        <p:txBody>
          <a:bodyPr wrap="none">
            <a:spAutoFit/>
          </a:bodyPr>
          <a:p>
            <a:pPr eaLnBrk="1" hangingPunct="1"/>
            <a:r>
              <a:rPr lang="zh-CN" altLang="en-US" sz="45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目录</a:t>
            </a:r>
            <a:endParaRPr lang="zh-CN" altLang="en-US" dirty="0">
              <a:latin typeface="Arial" panose="020B0604020202020204" pitchFamily="34" charset="0"/>
            </a:endParaRPr>
          </a:p>
        </p:txBody>
      </p:sp>
      <p:sp>
        <p:nvSpPr>
          <p:cNvPr id="3082" name="文本框 22"/>
          <p:cNvSpPr/>
          <p:nvPr/>
        </p:nvSpPr>
        <p:spPr>
          <a:xfrm>
            <a:off x="6110288" y="4459288"/>
            <a:ext cx="184150" cy="831850"/>
          </a:xfrm>
          <a:prstGeom prst="rect">
            <a:avLst/>
          </a:prstGeom>
          <a:noFill/>
          <a:ln w="9525">
            <a:noFill/>
          </a:ln>
        </p:spPr>
        <p:txBody>
          <a:bodyPr wrap="none">
            <a:spAutoFit/>
          </a:bodyPr>
          <a:p>
            <a:pPr eaLnBrk="1" hangingPunct="1"/>
            <a:endParaRPr lang="zh-CN" altLang="zh-CN" sz="2400" b="1" dirty="0">
              <a:solidFill>
                <a:srgbClr val="BFBFBF"/>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endParaRPr lang="zh-CN" altLang="zh-CN" sz="2400" dirty="0">
              <a:solidFill>
                <a:srgbClr val="BFBFBF"/>
              </a:solidFill>
              <a:latin typeface="Calibri" panose="020F0502020204030204" pitchFamily="34" charset="0"/>
              <a:sym typeface="宋体" panose="02010600030101010101" pitchFamily="2" charset="-122"/>
            </a:endParaRPr>
          </a:p>
        </p:txBody>
      </p:sp>
      <p:sp>
        <p:nvSpPr>
          <p:cNvPr id="2" name="文本框 1"/>
          <p:cNvSpPr txBox="1"/>
          <p:nvPr/>
        </p:nvSpPr>
        <p:spPr>
          <a:xfrm>
            <a:off x="6947535" y="2192020"/>
            <a:ext cx="1821815" cy="460375"/>
          </a:xfrm>
          <a:prstGeom prst="rect">
            <a:avLst/>
          </a:prstGeom>
          <a:noFill/>
        </p:spPr>
        <p:txBody>
          <a:bodyPr wrap="square" rtlCol="0">
            <a:spAutoFit/>
          </a:bodyPr>
          <a:p>
            <a:pPr lvl="0" algn="l" eaLnBrk="1" hangingPunct="1">
              <a:buClrTx/>
              <a:buSzTx/>
              <a:buFontTx/>
            </a:pPr>
            <a:r>
              <a:rPr lang="zh-CN" altLang="en-US" sz="2400" b="1" dirty="0">
                <a:solidFill>
                  <a:srgbClr val="184199"/>
                </a:solidFill>
                <a:latin typeface="微软雅黑" panose="020B0503020204020204" pitchFamily="34" charset="-122"/>
                <a:ea typeface="微软雅黑" panose="020B0503020204020204" pitchFamily="34" charset="-122"/>
                <a:sym typeface="+mn-ea"/>
              </a:rPr>
              <a:t>1</a:t>
            </a:r>
            <a:r>
              <a:rPr lang="zh-CN" altLang="en-US" sz="2400" dirty="0">
                <a:solidFill>
                  <a:srgbClr val="184199"/>
                </a:solidFill>
                <a:latin typeface="微软雅黑" panose="020B0503020204020204" pitchFamily="34" charset="-122"/>
                <a:ea typeface="微软雅黑" panose="020B0503020204020204" pitchFamily="34" charset="-122"/>
                <a:sym typeface="+mn-ea"/>
              </a:rPr>
              <a:t> </a:t>
            </a:r>
            <a:r>
              <a:rPr lang="zh-CN" altLang="en-US" sz="2400" dirty="0">
                <a:solidFill>
                  <a:srgbClr val="184199"/>
                </a:solidFill>
                <a:latin typeface="微软雅黑" panose="020B0503020204020204" pitchFamily="34" charset="-122"/>
                <a:ea typeface="微软雅黑" panose="020B0503020204020204" pitchFamily="34" charset="-122"/>
                <a:sym typeface="+mn-ea"/>
              </a:rPr>
              <a:t>基本</a:t>
            </a:r>
            <a:r>
              <a:rPr lang="zh-CN" altLang="en-US" sz="2400" dirty="0">
                <a:solidFill>
                  <a:srgbClr val="184199"/>
                </a:solidFill>
                <a:latin typeface="微软雅黑" panose="020B0503020204020204" pitchFamily="34" charset="-122"/>
                <a:ea typeface="微软雅黑" panose="020B0503020204020204" pitchFamily="34" charset="-122"/>
                <a:sym typeface="+mn-ea"/>
              </a:rPr>
              <a:t>范围</a:t>
            </a:r>
            <a:endParaRPr lang="zh-CN" altLang="en-US" sz="2400" dirty="0">
              <a:solidFill>
                <a:srgbClr val="184199"/>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6948805" y="2680970"/>
            <a:ext cx="2077720" cy="2061210"/>
          </a:xfrm>
          <a:prstGeom prst="rect">
            <a:avLst/>
          </a:prstGeom>
          <a:noFill/>
        </p:spPr>
        <p:txBody>
          <a:bodyPr wrap="square" rtlCol="0">
            <a:spAutoFit/>
          </a:bodyPr>
          <a:p>
            <a:pPr lvl="0" algn="l" eaLnBrk="1" hangingPunct="1">
              <a:lnSpc>
                <a:spcPct val="200000"/>
              </a:lnSpc>
              <a:buClrTx/>
              <a:buSzTx/>
              <a:buFontTx/>
            </a:pPr>
            <a:r>
              <a:rPr lang="en-US" altLang="zh-CN" sz="2400" b="1" dirty="0">
                <a:solidFill>
                  <a:srgbClr val="184199"/>
                </a:solidFill>
                <a:latin typeface="微软雅黑" panose="020B0503020204020204" pitchFamily="34" charset="-122"/>
                <a:ea typeface="微软雅黑" panose="020B0503020204020204" pitchFamily="34" charset="-122"/>
                <a:sym typeface="+mn-ea"/>
              </a:rPr>
              <a:t>2</a:t>
            </a:r>
            <a:r>
              <a:rPr lang="zh-CN" altLang="en-US" sz="2400" dirty="0">
                <a:solidFill>
                  <a:srgbClr val="184199"/>
                </a:solidFill>
                <a:latin typeface="微软雅黑" panose="020B0503020204020204" pitchFamily="34" charset="-122"/>
                <a:ea typeface="微软雅黑" panose="020B0503020204020204" pitchFamily="34" charset="-122"/>
                <a:sym typeface="+mn-ea"/>
              </a:rPr>
              <a:t> </a:t>
            </a:r>
            <a:r>
              <a:rPr lang="en-US" altLang="zh-CN" sz="2400" dirty="0">
                <a:solidFill>
                  <a:srgbClr val="184199"/>
                </a:solidFill>
                <a:latin typeface="微软雅黑" panose="020B0503020204020204" pitchFamily="34" charset="-122"/>
                <a:ea typeface="微软雅黑" panose="020B0503020204020204" pitchFamily="34" charset="-122"/>
                <a:sym typeface="+mn-ea"/>
              </a:rPr>
              <a:t>FMEA</a:t>
            </a:r>
            <a:r>
              <a:rPr lang="zh-CN" altLang="en-US" sz="2400" dirty="0">
                <a:solidFill>
                  <a:srgbClr val="184199"/>
                </a:solidFill>
                <a:latin typeface="微软雅黑" panose="020B0503020204020204" pitchFamily="34" charset="-122"/>
                <a:ea typeface="微软雅黑" panose="020B0503020204020204" pitchFamily="34" charset="-122"/>
                <a:sym typeface="+mn-ea"/>
              </a:rPr>
              <a:t>分析</a:t>
            </a:r>
            <a:endParaRPr lang="zh-CN" altLang="en-US" sz="2400" dirty="0">
              <a:solidFill>
                <a:srgbClr val="184199"/>
              </a:solidFill>
              <a:latin typeface="微软雅黑" panose="020B0503020204020204" pitchFamily="34" charset="-122"/>
              <a:ea typeface="微软雅黑" panose="020B0503020204020204" pitchFamily="34" charset="-122"/>
              <a:sym typeface="+mn-ea"/>
            </a:endParaRPr>
          </a:p>
          <a:p>
            <a:pPr lvl="0" algn="l" eaLnBrk="1" hangingPunct="1">
              <a:lnSpc>
                <a:spcPct val="200000"/>
              </a:lnSpc>
              <a:buClrTx/>
              <a:buSzTx/>
              <a:buFontTx/>
            </a:pPr>
            <a:r>
              <a:rPr lang="en-US" altLang="zh-CN" sz="2000" dirty="0">
                <a:solidFill>
                  <a:srgbClr val="184199"/>
                </a:solidFill>
                <a:latin typeface="微软雅黑" panose="020B0503020204020204" pitchFamily="34" charset="-122"/>
                <a:ea typeface="微软雅黑" panose="020B0503020204020204" pitchFamily="34" charset="-122"/>
                <a:sym typeface="+mn-ea"/>
              </a:rPr>
              <a:t>2.1 </a:t>
            </a:r>
            <a:r>
              <a:rPr lang="zh-CN" altLang="en-US" sz="2000" dirty="0">
                <a:solidFill>
                  <a:srgbClr val="184199"/>
                </a:solidFill>
                <a:latin typeface="微软雅黑" panose="020B0503020204020204" pitchFamily="34" charset="-122"/>
                <a:ea typeface="微软雅黑" panose="020B0503020204020204" pitchFamily="34" charset="-122"/>
                <a:sym typeface="+mn-ea"/>
              </a:rPr>
              <a:t>基础概念</a:t>
            </a:r>
            <a:endParaRPr lang="zh-CN" altLang="en-US" sz="2000" dirty="0">
              <a:solidFill>
                <a:srgbClr val="184199"/>
              </a:solidFill>
              <a:latin typeface="微软雅黑" panose="020B0503020204020204" pitchFamily="34" charset="-122"/>
              <a:ea typeface="微软雅黑" panose="020B0503020204020204" pitchFamily="34" charset="-122"/>
              <a:sym typeface="+mn-ea"/>
            </a:endParaRPr>
          </a:p>
          <a:p>
            <a:pPr lvl="0" algn="l" eaLnBrk="1" hangingPunct="1">
              <a:lnSpc>
                <a:spcPct val="200000"/>
              </a:lnSpc>
              <a:buClrTx/>
              <a:buSzTx/>
              <a:buFontTx/>
            </a:pPr>
            <a:r>
              <a:rPr lang="en-US" altLang="zh-CN" sz="2000" dirty="0">
                <a:solidFill>
                  <a:srgbClr val="184199"/>
                </a:solidFill>
                <a:latin typeface="微软雅黑" panose="020B0503020204020204" pitchFamily="34" charset="-122"/>
                <a:ea typeface="微软雅黑" panose="020B0503020204020204" pitchFamily="34" charset="-122"/>
                <a:sym typeface="+mn-ea"/>
              </a:rPr>
              <a:t>2.2 </a:t>
            </a:r>
            <a:r>
              <a:rPr lang="zh-CN" altLang="en-US" sz="2000" dirty="0">
                <a:solidFill>
                  <a:srgbClr val="184199"/>
                </a:solidFill>
                <a:latin typeface="微软雅黑" panose="020B0503020204020204" pitchFamily="34" charset="-122"/>
                <a:ea typeface="微软雅黑" panose="020B0503020204020204" pitchFamily="34" charset="-122"/>
                <a:sym typeface="+mn-ea"/>
              </a:rPr>
              <a:t>过程指导</a:t>
            </a:r>
            <a:endParaRPr lang="zh-CN" altLang="en-US" sz="2000" dirty="0">
              <a:solidFill>
                <a:srgbClr val="184199"/>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47"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6148"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39313" y="101600"/>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9" name="TextBox 1"/>
          <p:cNvSpPr>
            <a:spLocks noChangeArrowheads="1"/>
          </p:cNvSpPr>
          <p:nvPr/>
        </p:nvSpPr>
        <p:spPr bwMode="auto">
          <a:xfrm>
            <a:off x="31750" y="46038"/>
            <a:ext cx="45354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发展历史</a:t>
            </a:r>
            <a:endParaRPr lang="zh-CN" altLang="en-US" sz="3600" dirty="0"/>
          </a:p>
        </p:txBody>
      </p:sp>
      <p:sp>
        <p:nvSpPr>
          <p:cNvPr id="31" name="内容占位符 2"/>
          <p:cNvSpPr txBox="1"/>
          <p:nvPr/>
        </p:nvSpPr>
        <p:spPr>
          <a:xfrm>
            <a:off x="140970" y="835025"/>
            <a:ext cx="10890885" cy="2405380"/>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charset="0"/>
              <a:buChar char="ü"/>
            </a:pPr>
            <a:r>
              <a:rPr lang="zh-CN" altLang="en-US" sz="1800" dirty="0">
                <a:latin typeface="微软雅黑" panose="020B0503020204020204" pitchFamily="34" charset="-122"/>
                <a:ea typeface="微软雅黑" panose="020B0503020204020204" pitchFamily="34" charset="-122"/>
                <a:cs typeface="华文细黑" panose="02010600040101010101" charset="-122"/>
              </a:rPr>
              <a:t>20世纪50年代，美国格鲁曼公司开发了FMEA，用以飞机制造业的发动机故障防范，取得较好成果</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a:p>
            <a:pPr>
              <a:lnSpc>
                <a:spcPct val="150000"/>
              </a:lnSpc>
              <a:buFont typeface="Wingdings" panose="05000000000000000000" charset="0"/>
              <a:buChar char="ü"/>
            </a:pPr>
            <a:r>
              <a:rPr lang="zh-CN" altLang="en-US" sz="1800" dirty="0">
                <a:latin typeface="微软雅黑" panose="020B0503020204020204" pitchFamily="34" charset="-122"/>
                <a:ea typeface="微软雅黑" panose="020B0503020204020204" pitchFamily="34" charset="-122"/>
                <a:cs typeface="华文细黑" panose="02010600040101010101" charset="-122"/>
              </a:rPr>
              <a:t>60 年代早期，美国航空及太空总署（NASA）实施阿波罗登月计划时，在合同中明确要求实施FMEA</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a:p>
            <a:pPr>
              <a:lnSpc>
                <a:spcPct val="150000"/>
              </a:lnSpc>
              <a:buFont typeface="Wingdings" panose="05000000000000000000" charset="0"/>
              <a:buChar char="ü"/>
            </a:pPr>
            <a:r>
              <a:rPr lang="zh-CN" altLang="en-US" sz="1800" dirty="0">
                <a:latin typeface="微软雅黑" panose="020B0503020204020204" pitchFamily="34" charset="-122"/>
                <a:ea typeface="微软雅黑" panose="020B0503020204020204" pitchFamily="34" charset="-122"/>
                <a:cs typeface="华文细黑" panose="02010600040101010101" charset="-122"/>
              </a:rPr>
              <a:t>70年代初，美国海军开始使用FMEA</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a:p>
            <a:pPr>
              <a:lnSpc>
                <a:spcPct val="150000"/>
              </a:lnSpc>
              <a:buFont typeface="Wingdings" panose="05000000000000000000" charset="0"/>
              <a:buChar char="ü"/>
            </a:pPr>
            <a:r>
              <a:rPr lang="zh-CN" altLang="en-US" sz="1800" dirty="0">
                <a:latin typeface="微软雅黑" panose="020B0503020204020204" pitchFamily="34" charset="-122"/>
                <a:ea typeface="微软雅黑" panose="020B0503020204020204" pitchFamily="34" charset="-122"/>
                <a:cs typeface="华文细黑" panose="02010600040101010101" charset="-122"/>
              </a:rPr>
              <a:t>80年代, 汽车制造商开始使FMEA，并要求为其配套的供应商实施FMEA进行产品的可靠性控制</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a:p>
            <a:pPr>
              <a:lnSpc>
                <a:spcPct val="150000"/>
              </a:lnSpc>
              <a:buFont typeface="Wingdings" panose="05000000000000000000" charset="0"/>
              <a:buChar char="ü"/>
            </a:pPr>
            <a:r>
              <a:rPr lang="zh-CN" altLang="en-US" sz="1800" dirty="0">
                <a:latin typeface="微软雅黑" panose="020B0503020204020204" pitchFamily="34" charset="-122"/>
                <a:ea typeface="微软雅黑" panose="020B0503020204020204" pitchFamily="34" charset="-122"/>
                <a:cs typeface="华文细黑" panose="02010600040101010101" charset="-122"/>
              </a:rPr>
              <a:t>今天，FMEA已经用于航空、航天、兵器、舰船、电子、机械、汽车、家用电器等工业领域</a:t>
            </a:r>
            <a:endParaRPr lang="zh-CN" altLang="en-US" sz="1800" dirty="0">
              <a:latin typeface="微软雅黑" panose="020B0503020204020204" pitchFamily="34" charset="-122"/>
              <a:ea typeface="微软雅黑" panose="020B0503020204020204" pitchFamily="34" charset="-122"/>
              <a:cs typeface="华文细黑" panose="02010600040101010101" charset="-122"/>
            </a:endParaRPr>
          </a:p>
        </p:txBody>
      </p:sp>
      <p:pic>
        <p:nvPicPr>
          <p:cNvPr id="32" name="图片 31"/>
          <p:cNvPicPr>
            <a:picLocks noChangeAspect="1"/>
          </p:cNvPicPr>
          <p:nvPr/>
        </p:nvPicPr>
        <p:blipFill>
          <a:blip r:embed="rId2"/>
          <a:stretch>
            <a:fillRect/>
          </a:stretch>
        </p:blipFill>
        <p:spPr>
          <a:xfrm>
            <a:off x="328216" y="3758565"/>
            <a:ext cx="2255615" cy="2300922"/>
          </a:xfrm>
          <a:prstGeom prst="rect">
            <a:avLst/>
          </a:prstGeom>
        </p:spPr>
      </p:pic>
      <p:pic>
        <p:nvPicPr>
          <p:cNvPr id="33" name="图片 32"/>
          <p:cNvPicPr>
            <a:picLocks noChangeAspect="1"/>
          </p:cNvPicPr>
          <p:nvPr/>
        </p:nvPicPr>
        <p:blipFill>
          <a:blip r:embed="rId3"/>
          <a:stretch>
            <a:fillRect/>
          </a:stretch>
        </p:blipFill>
        <p:spPr>
          <a:xfrm>
            <a:off x="2772896" y="3758566"/>
            <a:ext cx="2659380" cy="2300922"/>
          </a:xfrm>
          <a:prstGeom prst="rect">
            <a:avLst/>
          </a:prstGeom>
        </p:spPr>
      </p:pic>
      <p:pic>
        <p:nvPicPr>
          <p:cNvPr id="34" name="图片 33"/>
          <p:cNvPicPr>
            <a:picLocks noChangeAspect="1"/>
          </p:cNvPicPr>
          <p:nvPr/>
        </p:nvPicPr>
        <p:blipFill>
          <a:blip r:embed="rId4"/>
          <a:stretch>
            <a:fillRect/>
          </a:stretch>
        </p:blipFill>
        <p:spPr>
          <a:xfrm>
            <a:off x="5621341" y="3758565"/>
            <a:ext cx="2894011" cy="2300922"/>
          </a:xfrm>
          <a:prstGeom prst="rect">
            <a:avLst/>
          </a:prstGeom>
        </p:spPr>
      </p:pic>
      <p:pic>
        <p:nvPicPr>
          <p:cNvPr id="35" name="图片 34"/>
          <p:cNvPicPr>
            <a:picLocks noChangeAspect="1"/>
          </p:cNvPicPr>
          <p:nvPr/>
        </p:nvPicPr>
        <p:blipFill>
          <a:blip r:embed="rId5"/>
          <a:stretch>
            <a:fillRect/>
          </a:stretch>
        </p:blipFill>
        <p:spPr>
          <a:xfrm>
            <a:off x="8686206" y="3758564"/>
            <a:ext cx="2750185" cy="2300921"/>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47"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6148"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39313" y="101600"/>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9" name="TextBox 1"/>
          <p:cNvSpPr>
            <a:spLocks noChangeArrowheads="1"/>
          </p:cNvSpPr>
          <p:nvPr/>
        </p:nvSpPr>
        <p:spPr bwMode="auto">
          <a:xfrm>
            <a:off x="31750" y="46038"/>
            <a:ext cx="45354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发展历史</a:t>
            </a:r>
            <a:endParaRPr lang="zh-CN" altLang="en-US" sz="3600" dirty="0"/>
          </a:p>
        </p:txBody>
      </p:sp>
      <p:pic>
        <p:nvPicPr>
          <p:cNvPr id="11"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3048" y="692150"/>
            <a:ext cx="10961840" cy="543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7172"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72638" y="61913"/>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3"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目的价值</a:t>
            </a:r>
            <a:endParaRPr lang="zh-CN" altLang="en-US" sz="3600" dirty="0"/>
          </a:p>
        </p:txBody>
      </p:sp>
      <p:sp>
        <p:nvSpPr>
          <p:cNvPr id="7" name="Rectangle 7" descr="Rectangle: Click to edit Master text styles&#10;Second level&#10;Third level&#10;Fourth level&#10;Fifth level"/>
          <p:cNvSpPr txBox="1">
            <a:spLocks noChangeArrowheads="1"/>
          </p:cNvSpPr>
          <p:nvPr/>
        </p:nvSpPr>
        <p:spPr bwMode="auto">
          <a:xfrm>
            <a:off x="313055" y="1367155"/>
            <a:ext cx="5448300" cy="403606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150000"/>
              </a:lnSpc>
              <a:buFont typeface="Wingdings" panose="05000000000000000000" pitchFamily="2" charset="2"/>
              <a:buChar char="p"/>
            </a:pPr>
            <a:r>
              <a:rPr lang="en-US" altLang="zh-CN" sz="2000" dirty="0">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是</a:t>
            </a:r>
            <a:r>
              <a:rPr lang="zh-CN" altLang="en-US" sz="2000" b="1" dirty="0">
                <a:solidFill>
                  <a:srgbClr val="FF0000"/>
                </a:solidFill>
                <a:latin typeface="微软雅黑" panose="020B0503020204020204" pitchFamily="34" charset="-122"/>
                <a:ea typeface="微软雅黑" panose="020B0503020204020204" pitchFamily="34" charset="-122"/>
              </a:rPr>
              <a:t>一组系统化</a:t>
            </a:r>
            <a:r>
              <a:rPr lang="zh-CN" altLang="en-US" sz="2000" dirty="0">
                <a:latin typeface="微软雅黑" panose="020B0503020204020204" pitchFamily="34" charset="-122"/>
                <a:ea typeface="微软雅黑" panose="020B0503020204020204" pitchFamily="34" charset="-122"/>
              </a:rPr>
              <a:t>的活动，其目的是：</a:t>
            </a:r>
            <a:endParaRPr lang="en-US" altLang="zh-CN" sz="2000" dirty="0">
              <a:latin typeface="微软雅黑" panose="020B0503020204020204" pitchFamily="34" charset="-122"/>
              <a:ea typeface="微软雅黑" panose="020B0503020204020204" pitchFamily="34" charset="-122"/>
            </a:endParaRPr>
          </a:p>
          <a:p>
            <a:pPr indent="17780" eaLnBrk="1" hangingPunct="1">
              <a:lnSpc>
                <a:spcPct val="150000"/>
              </a:lnSpc>
              <a:buFont typeface="Wingdings" panose="05000000000000000000" pitchFamily="2" charset="2"/>
              <a:buChar char="Ø"/>
            </a:pPr>
            <a:r>
              <a:rPr lang="zh-CN" altLang="en-US" sz="1800" b="1" dirty="0">
                <a:solidFill>
                  <a:srgbClr val="FF0000"/>
                </a:solidFill>
                <a:latin typeface="微软雅黑" panose="020B0503020204020204" pitchFamily="34" charset="-122"/>
                <a:ea typeface="微软雅黑" panose="020B0503020204020204" pitchFamily="34" charset="-122"/>
              </a:rPr>
              <a:t>发现、评价</a:t>
            </a:r>
            <a:r>
              <a:rPr lang="zh-CN" altLang="en-US" sz="1800" dirty="0">
                <a:latin typeface="微软雅黑" panose="020B0503020204020204" pitchFamily="34" charset="-122"/>
                <a:ea typeface="微软雅黑" panose="020B0503020204020204" pitchFamily="34" charset="-122"/>
              </a:rPr>
              <a:t>产品</a:t>
            </a:r>
            <a:r>
              <a:rPr lang="en-US" altLang="zh-CN" sz="1800" dirty="0">
                <a:latin typeface="微软雅黑" panose="020B0503020204020204" pitchFamily="34" charset="-122"/>
                <a:ea typeface="微软雅黑" panose="020B0503020204020204" pitchFamily="34" charset="-122"/>
              </a:rPr>
              <a:t>/</a:t>
            </a:r>
            <a:r>
              <a:rPr lang="zh-CN" altLang="en-US" sz="1800" dirty="0">
                <a:latin typeface="微软雅黑" panose="020B0503020204020204" pitchFamily="34" charset="-122"/>
                <a:ea typeface="微软雅黑" panose="020B0503020204020204" pitchFamily="34" charset="-122"/>
              </a:rPr>
              <a:t>过程中潜在的失效及其后果</a:t>
            </a:r>
            <a:endParaRPr lang="en-US" altLang="zh-CN" sz="1800" dirty="0">
              <a:latin typeface="微软雅黑" panose="020B0503020204020204" pitchFamily="34" charset="-122"/>
              <a:ea typeface="微软雅黑" panose="020B0503020204020204" pitchFamily="34" charset="-122"/>
            </a:endParaRPr>
          </a:p>
          <a:p>
            <a:pPr indent="17780" eaLnBrk="1" hangingPunct="1">
              <a:lnSpc>
                <a:spcPct val="150000"/>
              </a:lnSpc>
              <a:buFont typeface="Wingdings" panose="05000000000000000000" pitchFamily="2" charset="2"/>
              <a:buChar char="Ø"/>
            </a:pPr>
            <a:r>
              <a:rPr lang="zh-CN" altLang="en-US" sz="1800" dirty="0">
                <a:latin typeface="微软雅黑" panose="020B0503020204020204" pitchFamily="34" charset="-122"/>
                <a:ea typeface="微软雅黑" panose="020B0503020204020204" pitchFamily="34" charset="-122"/>
              </a:rPr>
              <a:t>找到能够</a:t>
            </a:r>
            <a:r>
              <a:rPr lang="zh-CN" altLang="en-US" sz="1800" b="1" dirty="0">
                <a:solidFill>
                  <a:srgbClr val="FF0000"/>
                </a:solidFill>
                <a:latin typeface="微软雅黑" panose="020B0503020204020204" pitchFamily="34" charset="-122"/>
                <a:ea typeface="微软雅黑" panose="020B0503020204020204" pitchFamily="34" charset="-122"/>
              </a:rPr>
              <a:t>避免或减少</a:t>
            </a:r>
            <a:r>
              <a:rPr lang="zh-CN" altLang="en-US" sz="1800" dirty="0">
                <a:latin typeface="微软雅黑" panose="020B0503020204020204" pitchFamily="34" charset="-122"/>
                <a:ea typeface="微软雅黑" panose="020B0503020204020204" pitchFamily="34" charset="-122"/>
              </a:rPr>
              <a:t>这些潜在失效发生的措施</a:t>
            </a:r>
            <a:endParaRPr lang="en-US" altLang="zh-CN" sz="1800" dirty="0">
              <a:latin typeface="微软雅黑" panose="020B0503020204020204" pitchFamily="34" charset="-122"/>
              <a:ea typeface="微软雅黑" panose="020B0503020204020204" pitchFamily="34" charset="-122"/>
            </a:endParaRPr>
          </a:p>
          <a:p>
            <a:pPr indent="17780" eaLnBrk="1" hangingPunct="1">
              <a:lnSpc>
                <a:spcPct val="150000"/>
              </a:lnSpc>
              <a:buFont typeface="Wingdings" panose="05000000000000000000" pitchFamily="2" charset="2"/>
              <a:buChar char="Ø"/>
            </a:pPr>
            <a:r>
              <a:rPr lang="zh-CN" altLang="en-US" sz="1800" b="1" dirty="0">
                <a:solidFill>
                  <a:srgbClr val="FF0000"/>
                </a:solidFill>
                <a:latin typeface="微软雅黑" panose="020B0503020204020204" pitchFamily="34" charset="-122"/>
                <a:ea typeface="微软雅黑" panose="020B0503020204020204" pitchFamily="34" charset="-122"/>
              </a:rPr>
              <a:t>书面总结</a:t>
            </a:r>
            <a:r>
              <a:rPr lang="zh-CN" altLang="en-US" sz="1800" dirty="0">
                <a:latin typeface="微软雅黑" panose="020B0503020204020204" pitchFamily="34" charset="-122"/>
                <a:ea typeface="微软雅黑" panose="020B0503020204020204" pitchFamily="34" charset="-122"/>
              </a:rPr>
              <a:t>上述过程</a:t>
            </a:r>
            <a:endParaRPr lang="zh-CN" altLang="en-US" sz="1800" dirty="0">
              <a:latin typeface="微软雅黑" panose="020B0503020204020204" pitchFamily="34" charset="-122"/>
              <a:ea typeface="微软雅黑" panose="020B0503020204020204" pitchFamily="34" charset="-122"/>
            </a:endParaRPr>
          </a:p>
          <a:p>
            <a:pPr eaLnBrk="1" hangingPunct="1">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是对设计</a:t>
            </a:r>
            <a:r>
              <a:rPr lang="en-US" altLang="zh-CN" sz="2000" dirty="0">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产品</a:t>
            </a: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过程</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过程的完善，以明确什么样的设计才能满足客户要求</a:t>
            </a:r>
            <a:endParaRPr lang="en-US" altLang="zh-CN" sz="2000" dirty="0">
              <a:latin typeface="微软雅黑" panose="020B0503020204020204" pitchFamily="34" charset="-122"/>
              <a:ea typeface="微软雅黑" panose="020B0503020204020204" pitchFamily="34" charset="-122"/>
            </a:endParaRPr>
          </a:p>
          <a:p>
            <a:pPr eaLnBrk="1" hangingPunct="1">
              <a:lnSpc>
                <a:spcPct val="150000"/>
              </a:lnSpc>
              <a:buFont typeface="Wingdings" panose="05000000000000000000" pitchFamily="2" charset="2"/>
              <a:buChar char="p"/>
            </a:pPr>
            <a:r>
              <a:rPr lang="en-US" altLang="zh-CN" sz="2000" dirty="0">
                <a:latin typeface="微软雅黑" panose="020B0503020204020204" pitchFamily="34" charset="-122"/>
                <a:ea typeface="微软雅黑" panose="020B0503020204020204" pitchFamily="34" charset="-122"/>
              </a:rPr>
              <a:t>FMEA</a:t>
            </a:r>
            <a:r>
              <a:rPr lang="zh-CN" altLang="en-US" sz="2000" b="1" dirty="0">
                <a:solidFill>
                  <a:srgbClr val="FF0000"/>
                </a:solidFill>
                <a:latin typeface="微软雅黑" panose="020B0503020204020204" pitchFamily="34" charset="-122"/>
                <a:ea typeface="微软雅黑" panose="020B0503020204020204" pitchFamily="34" charset="-122"/>
              </a:rPr>
              <a:t>重点在于设计</a:t>
            </a:r>
            <a:r>
              <a:rPr lang="zh-CN" altLang="en-US" sz="2000" dirty="0">
                <a:latin typeface="微软雅黑" panose="020B0503020204020204" pitchFamily="34" charset="-122"/>
                <a:ea typeface="微软雅黑" panose="020B0503020204020204" pitchFamily="34" charset="-122"/>
              </a:rPr>
              <a:t>，无论是设计开发产品，还是过程设计 </a:t>
            </a:r>
            <a:endParaRPr lang="zh-TW" altLang="en-US" sz="2000" dirty="0">
              <a:latin typeface="微软雅黑" panose="020B0503020204020204" pitchFamily="34" charset="-122"/>
              <a:ea typeface="微软雅黑" panose="020B0503020204020204" pitchFamily="34" charset="-122"/>
            </a:endParaRPr>
          </a:p>
        </p:txBody>
      </p:sp>
      <p:graphicFrame>
        <p:nvGraphicFramePr>
          <p:cNvPr id="8" name="图示 7"/>
          <p:cNvGraphicFramePr/>
          <p:nvPr/>
        </p:nvGraphicFramePr>
        <p:xfrm>
          <a:off x="4922861" y="1004094"/>
          <a:ext cx="7448550" cy="4632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0243"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10244"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72638" y="61913"/>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成本收益</a:t>
            </a:r>
            <a:endParaRPr lang="zh-CN" altLang="en-US" sz="3600" dirty="0"/>
          </a:p>
        </p:txBody>
      </p:sp>
      <p:grpSp>
        <p:nvGrpSpPr>
          <p:cNvPr id="9" name="Group 5"/>
          <p:cNvGrpSpPr/>
          <p:nvPr/>
        </p:nvGrpSpPr>
        <p:grpSpPr bwMode="auto">
          <a:xfrm>
            <a:off x="1830527" y="2971501"/>
            <a:ext cx="6985000" cy="2592388"/>
            <a:chOff x="0" y="0"/>
            <a:chExt cx="2304" cy="1232"/>
          </a:xfrm>
        </p:grpSpPr>
        <p:sp>
          <p:nvSpPr>
            <p:cNvPr id="11" name="Freeform 17"/>
            <p:cNvSpPr/>
            <p:nvPr/>
          </p:nvSpPr>
          <p:spPr bwMode="auto">
            <a:xfrm>
              <a:off x="22" y="987"/>
              <a:ext cx="2282" cy="43"/>
            </a:xfrm>
            <a:custGeom>
              <a:avLst/>
              <a:gdLst>
                <a:gd name="T0" fmla="*/ 0 w 5706"/>
                <a:gd name="T1" fmla="*/ 0 h 107"/>
                <a:gd name="T2" fmla="*/ 9 w 5706"/>
                <a:gd name="T3" fmla="*/ 0 h 107"/>
                <a:gd name="T4" fmla="*/ 9 w 5706"/>
                <a:gd name="T5" fmla="*/ 0 h 107"/>
                <a:gd name="T6" fmla="*/ 0 w 5706"/>
                <a:gd name="T7" fmla="*/ 0 h 107"/>
                <a:gd name="T8" fmla="*/ 0 w 5706"/>
                <a:gd name="T9" fmla="*/ 0 h 107"/>
                <a:gd name="T10" fmla="*/ 9 w 5706"/>
                <a:gd name="T11" fmla="*/ 0 h 107"/>
                <a:gd name="T12" fmla="*/ 9 w 5706"/>
                <a:gd name="T13" fmla="*/ 0 h 107"/>
                <a:gd name="T14" fmla="*/ 9 w 5706"/>
                <a:gd name="T15" fmla="*/ 0 h 107"/>
                <a:gd name="T16" fmla="*/ 9 w 5706"/>
                <a:gd name="T17" fmla="*/ 0 h 107"/>
                <a:gd name="T18" fmla="*/ 0 w 5706"/>
                <a:gd name="T19" fmla="*/ 0 h 10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06"/>
                <a:gd name="T31" fmla="*/ 0 h 107"/>
                <a:gd name="T32" fmla="*/ 5706 w 5706"/>
                <a:gd name="T33" fmla="*/ 107 h 10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06" h="107">
                  <a:moveTo>
                    <a:pt x="0" y="40"/>
                  </a:moveTo>
                  <a:lnTo>
                    <a:pt x="5640" y="40"/>
                  </a:lnTo>
                  <a:lnTo>
                    <a:pt x="5640" y="66"/>
                  </a:lnTo>
                  <a:lnTo>
                    <a:pt x="0" y="66"/>
                  </a:lnTo>
                  <a:lnTo>
                    <a:pt x="0" y="40"/>
                  </a:lnTo>
                  <a:lnTo>
                    <a:pt x="5626" y="0"/>
                  </a:lnTo>
                  <a:lnTo>
                    <a:pt x="5706" y="53"/>
                  </a:lnTo>
                  <a:lnTo>
                    <a:pt x="5626" y="106"/>
                  </a:lnTo>
                  <a:lnTo>
                    <a:pt x="5626" y="0"/>
                  </a:lnTo>
                  <a:lnTo>
                    <a:pt x="0" y="40"/>
                  </a:lnTo>
                  <a:close/>
                </a:path>
              </a:pathLst>
            </a:custGeom>
            <a:solidFill>
              <a:srgbClr val="00206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2" name="Freeform 18"/>
            <p:cNvSpPr/>
            <p:nvPr/>
          </p:nvSpPr>
          <p:spPr bwMode="auto">
            <a:xfrm>
              <a:off x="0" y="0"/>
              <a:ext cx="43" cy="1008"/>
            </a:xfrm>
            <a:custGeom>
              <a:avLst/>
              <a:gdLst>
                <a:gd name="T0" fmla="*/ 0 w 107"/>
                <a:gd name="T1" fmla="*/ 4 h 2520"/>
                <a:gd name="T2" fmla="*/ 0 w 107"/>
                <a:gd name="T3" fmla="*/ 0 h 2520"/>
                <a:gd name="T4" fmla="*/ 0 w 107"/>
                <a:gd name="T5" fmla="*/ 0 h 2520"/>
                <a:gd name="T6" fmla="*/ 0 w 107"/>
                <a:gd name="T7" fmla="*/ 4 h 2520"/>
                <a:gd name="T8" fmla="*/ 0 w 107"/>
                <a:gd name="T9" fmla="*/ 4 h 2520"/>
                <a:gd name="T10" fmla="*/ 0 w 107"/>
                <a:gd name="T11" fmla="*/ 0 h 2520"/>
                <a:gd name="T12" fmla="*/ 0 w 107"/>
                <a:gd name="T13" fmla="*/ 0 h 2520"/>
                <a:gd name="T14" fmla="*/ 0 w 107"/>
                <a:gd name="T15" fmla="*/ 0 h 2520"/>
                <a:gd name="T16" fmla="*/ 0 w 107"/>
                <a:gd name="T17" fmla="*/ 0 h 2520"/>
                <a:gd name="T18" fmla="*/ 0 w 107"/>
                <a:gd name="T19" fmla="*/ 4 h 252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7"/>
                <a:gd name="T31" fmla="*/ 0 h 2520"/>
                <a:gd name="T32" fmla="*/ 107 w 107"/>
                <a:gd name="T33" fmla="*/ 2520 h 252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7" h="2520">
                  <a:moveTo>
                    <a:pt x="40" y="2520"/>
                  </a:moveTo>
                  <a:lnTo>
                    <a:pt x="40" y="53"/>
                  </a:lnTo>
                  <a:lnTo>
                    <a:pt x="66" y="53"/>
                  </a:lnTo>
                  <a:lnTo>
                    <a:pt x="66" y="2520"/>
                  </a:lnTo>
                  <a:lnTo>
                    <a:pt x="40" y="2520"/>
                  </a:lnTo>
                  <a:lnTo>
                    <a:pt x="0" y="66"/>
                  </a:lnTo>
                  <a:lnTo>
                    <a:pt x="53" y="0"/>
                  </a:lnTo>
                  <a:lnTo>
                    <a:pt x="106" y="66"/>
                  </a:lnTo>
                  <a:lnTo>
                    <a:pt x="0" y="66"/>
                  </a:lnTo>
                  <a:lnTo>
                    <a:pt x="40" y="2520"/>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3" name="Freeform 19"/>
            <p:cNvSpPr/>
            <p:nvPr/>
          </p:nvSpPr>
          <p:spPr bwMode="auto">
            <a:xfrm>
              <a:off x="310" y="939"/>
              <a:ext cx="0" cy="69"/>
            </a:xfrm>
            <a:custGeom>
              <a:avLst/>
              <a:gdLst>
                <a:gd name="T0" fmla="*/ 0 h 173"/>
                <a:gd name="T1" fmla="*/ 0 h 173"/>
                <a:gd name="T2" fmla="*/ 0 60000 65536"/>
                <a:gd name="T3" fmla="*/ 0 60000 65536"/>
                <a:gd name="T4" fmla="*/ 0 h 173"/>
                <a:gd name="T5" fmla="*/ 173 h 173"/>
              </a:gdLst>
              <a:ahLst/>
              <a:cxnLst>
                <a:cxn ang="T2">
                  <a:pos x="0" y="T0"/>
                </a:cxn>
                <a:cxn ang="T3">
                  <a:pos x="0" y="T1"/>
                </a:cxn>
              </a:cxnLst>
              <a:rect l="0" t="T4" r="0" b="T5"/>
              <a:pathLst>
                <a:path h="173">
                  <a:moveTo>
                    <a:pt x="0" y="186"/>
                  </a:moveTo>
                  <a:lnTo>
                    <a:pt x="0" y="0"/>
                  </a:lnTo>
                </a:path>
              </a:pathLst>
            </a:custGeom>
            <a:noFill/>
            <a:ln w="4763" cmpd="sng">
              <a:solidFill>
                <a:srgbClr val="000000"/>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4" name="Freeform 20"/>
            <p:cNvSpPr/>
            <p:nvPr/>
          </p:nvSpPr>
          <p:spPr bwMode="auto">
            <a:xfrm>
              <a:off x="816" y="939"/>
              <a:ext cx="0" cy="69"/>
            </a:xfrm>
            <a:custGeom>
              <a:avLst/>
              <a:gdLst>
                <a:gd name="T0" fmla="*/ 0 h 173"/>
                <a:gd name="T1" fmla="*/ 0 h 173"/>
                <a:gd name="T2" fmla="*/ 0 60000 65536"/>
                <a:gd name="T3" fmla="*/ 0 60000 65536"/>
                <a:gd name="T4" fmla="*/ 0 h 173"/>
                <a:gd name="T5" fmla="*/ 173 h 173"/>
              </a:gdLst>
              <a:ahLst/>
              <a:cxnLst>
                <a:cxn ang="T2">
                  <a:pos x="0" y="T0"/>
                </a:cxn>
                <a:cxn ang="T3">
                  <a:pos x="0" y="T1"/>
                </a:cxn>
              </a:cxnLst>
              <a:rect l="0" t="T4" r="0" b="T5"/>
              <a:pathLst>
                <a:path h="173">
                  <a:moveTo>
                    <a:pt x="0" y="186"/>
                  </a:moveTo>
                  <a:lnTo>
                    <a:pt x="0" y="0"/>
                  </a:lnTo>
                </a:path>
              </a:pathLst>
            </a:custGeom>
            <a:noFill/>
            <a:ln w="4763" cmpd="sng">
              <a:solidFill>
                <a:srgbClr val="000000"/>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5" name="Freeform 21"/>
            <p:cNvSpPr/>
            <p:nvPr/>
          </p:nvSpPr>
          <p:spPr bwMode="auto">
            <a:xfrm>
              <a:off x="1344" y="939"/>
              <a:ext cx="0" cy="69"/>
            </a:xfrm>
            <a:custGeom>
              <a:avLst/>
              <a:gdLst>
                <a:gd name="T0" fmla="*/ 0 h 173"/>
                <a:gd name="T1" fmla="*/ 0 h 173"/>
                <a:gd name="T2" fmla="*/ 0 60000 65536"/>
                <a:gd name="T3" fmla="*/ 0 60000 65536"/>
                <a:gd name="T4" fmla="*/ 0 h 173"/>
                <a:gd name="T5" fmla="*/ 173 h 173"/>
              </a:gdLst>
              <a:ahLst/>
              <a:cxnLst>
                <a:cxn ang="T2">
                  <a:pos x="0" y="T0"/>
                </a:cxn>
                <a:cxn ang="T3">
                  <a:pos x="0" y="T1"/>
                </a:cxn>
              </a:cxnLst>
              <a:rect l="0" t="T4" r="0" b="T5"/>
              <a:pathLst>
                <a:path h="173">
                  <a:moveTo>
                    <a:pt x="0" y="186"/>
                  </a:moveTo>
                  <a:lnTo>
                    <a:pt x="0" y="0"/>
                  </a:lnTo>
                </a:path>
              </a:pathLst>
            </a:custGeom>
            <a:noFill/>
            <a:ln w="4763" cmpd="sng">
              <a:solidFill>
                <a:srgbClr val="000000"/>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6" name="Freeform 22"/>
            <p:cNvSpPr/>
            <p:nvPr/>
          </p:nvSpPr>
          <p:spPr bwMode="auto">
            <a:xfrm>
              <a:off x="48" y="1083"/>
              <a:ext cx="358" cy="149"/>
            </a:xfrm>
            <a:custGeom>
              <a:avLst/>
              <a:gdLst>
                <a:gd name="T0" fmla="*/ 0 w 894"/>
                <a:gd name="T1" fmla="*/ 0 h 373"/>
                <a:gd name="T2" fmla="*/ 0 w 894"/>
                <a:gd name="T3" fmla="*/ 1 h 373"/>
                <a:gd name="T4" fmla="*/ 2 w 894"/>
                <a:gd name="T5" fmla="*/ 1 h 373"/>
                <a:gd name="T6" fmla="*/ 2 w 894"/>
                <a:gd name="T7" fmla="*/ 0 h 373"/>
                <a:gd name="T8" fmla="*/ 0 w 894"/>
                <a:gd name="T9" fmla="*/ 0 h 373"/>
                <a:gd name="T10" fmla="*/ 0 60000 65536"/>
                <a:gd name="T11" fmla="*/ 0 60000 65536"/>
                <a:gd name="T12" fmla="*/ 0 60000 65536"/>
                <a:gd name="T13" fmla="*/ 0 60000 65536"/>
                <a:gd name="T14" fmla="*/ 0 60000 65536"/>
                <a:gd name="T15" fmla="*/ 0 w 894"/>
                <a:gd name="T16" fmla="*/ 0 h 373"/>
                <a:gd name="T17" fmla="*/ 894 w 894"/>
                <a:gd name="T18" fmla="*/ 373 h 373"/>
              </a:gdLst>
              <a:ahLst/>
              <a:cxnLst>
                <a:cxn ang="T10">
                  <a:pos x="T0" y="T1"/>
                </a:cxn>
                <a:cxn ang="T11">
                  <a:pos x="T2" y="T3"/>
                </a:cxn>
                <a:cxn ang="T12">
                  <a:pos x="T4" y="T5"/>
                </a:cxn>
                <a:cxn ang="T13">
                  <a:pos x="T6" y="T7"/>
                </a:cxn>
                <a:cxn ang="T14">
                  <a:pos x="T8" y="T9"/>
                </a:cxn>
              </a:cxnLst>
              <a:rect l="T15" t="T16" r="T17" b="T18"/>
              <a:pathLst>
                <a:path w="894" h="373">
                  <a:moveTo>
                    <a:pt x="0" y="0"/>
                  </a:moveTo>
                  <a:lnTo>
                    <a:pt x="0" y="386"/>
                  </a:lnTo>
                  <a:lnTo>
                    <a:pt x="906" y="386"/>
                  </a:lnTo>
                  <a:lnTo>
                    <a:pt x="906" y="0"/>
                  </a:lnTo>
                  <a:lnTo>
                    <a:pt x="0" y="0"/>
                  </a:lnTo>
                  <a:close/>
                </a:path>
              </a:pathLst>
            </a:custGeom>
            <a:noFill/>
            <a:ln w="14288" cmpd="sng">
              <a:solidFill>
                <a:srgbClr val="0033CC"/>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7" name="Freeform 23"/>
            <p:cNvSpPr/>
            <p:nvPr/>
          </p:nvSpPr>
          <p:spPr bwMode="auto">
            <a:xfrm>
              <a:off x="640" y="1083"/>
              <a:ext cx="315" cy="149"/>
            </a:xfrm>
            <a:custGeom>
              <a:avLst/>
              <a:gdLst>
                <a:gd name="T0" fmla="*/ 0 w 787"/>
                <a:gd name="T1" fmla="*/ 0 h 373"/>
                <a:gd name="T2" fmla="*/ 0 w 787"/>
                <a:gd name="T3" fmla="*/ 1 h 373"/>
                <a:gd name="T4" fmla="*/ 1 w 787"/>
                <a:gd name="T5" fmla="*/ 1 h 373"/>
                <a:gd name="T6" fmla="*/ 1 w 787"/>
                <a:gd name="T7" fmla="*/ 0 h 373"/>
                <a:gd name="T8" fmla="*/ 0 w 787"/>
                <a:gd name="T9" fmla="*/ 0 h 373"/>
                <a:gd name="T10" fmla="*/ 0 60000 65536"/>
                <a:gd name="T11" fmla="*/ 0 60000 65536"/>
                <a:gd name="T12" fmla="*/ 0 60000 65536"/>
                <a:gd name="T13" fmla="*/ 0 60000 65536"/>
                <a:gd name="T14" fmla="*/ 0 60000 65536"/>
                <a:gd name="T15" fmla="*/ 0 w 787"/>
                <a:gd name="T16" fmla="*/ 0 h 373"/>
                <a:gd name="T17" fmla="*/ 787 w 787"/>
                <a:gd name="T18" fmla="*/ 373 h 373"/>
              </a:gdLst>
              <a:ahLst/>
              <a:cxnLst>
                <a:cxn ang="T10">
                  <a:pos x="T0" y="T1"/>
                </a:cxn>
                <a:cxn ang="T11">
                  <a:pos x="T2" y="T3"/>
                </a:cxn>
                <a:cxn ang="T12">
                  <a:pos x="T4" y="T5"/>
                </a:cxn>
                <a:cxn ang="T13">
                  <a:pos x="T6" y="T7"/>
                </a:cxn>
                <a:cxn ang="T14">
                  <a:pos x="T8" y="T9"/>
                </a:cxn>
              </a:cxnLst>
              <a:rect l="T15" t="T16" r="T17" b="T18"/>
              <a:pathLst>
                <a:path w="787" h="373">
                  <a:moveTo>
                    <a:pt x="0" y="0"/>
                  </a:moveTo>
                  <a:lnTo>
                    <a:pt x="0" y="386"/>
                  </a:lnTo>
                  <a:lnTo>
                    <a:pt x="786" y="386"/>
                  </a:lnTo>
                  <a:lnTo>
                    <a:pt x="786" y="0"/>
                  </a:lnTo>
                  <a:lnTo>
                    <a:pt x="0" y="0"/>
                  </a:lnTo>
                  <a:close/>
                </a:path>
              </a:pathLst>
            </a:custGeom>
            <a:noFill/>
            <a:ln w="14288" cmpd="sng">
              <a:solidFill>
                <a:srgbClr val="0033CC"/>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8" name="Freeform 24"/>
            <p:cNvSpPr/>
            <p:nvPr/>
          </p:nvSpPr>
          <p:spPr bwMode="auto">
            <a:xfrm>
              <a:off x="1168" y="1083"/>
              <a:ext cx="352" cy="149"/>
            </a:xfrm>
            <a:custGeom>
              <a:avLst/>
              <a:gdLst>
                <a:gd name="T0" fmla="*/ 0 w 880"/>
                <a:gd name="T1" fmla="*/ 0 h 373"/>
                <a:gd name="T2" fmla="*/ 0 w 880"/>
                <a:gd name="T3" fmla="*/ 1 h 373"/>
                <a:gd name="T4" fmla="*/ 2 w 880"/>
                <a:gd name="T5" fmla="*/ 1 h 373"/>
                <a:gd name="T6" fmla="*/ 2 w 880"/>
                <a:gd name="T7" fmla="*/ 0 h 373"/>
                <a:gd name="T8" fmla="*/ 0 w 880"/>
                <a:gd name="T9" fmla="*/ 0 h 373"/>
                <a:gd name="T10" fmla="*/ 0 60000 65536"/>
                <a:gd name="T11" fmla="*/ 0 60000 65536"/>
                <a:gd name="T12" fmla="*/ 0 60000 65536"/>
                <a:gd name="T13" fmla="*/ 0 60000 65536"/>
                <a:gd name="T14" fmla="*/ 0 60000 65536"/>
                <a:gd name="T15" fmla="*/ 0 w 880"/>
                <a:gd name="T16" fmla="*/ 0 h 373"/>
                <a:gd name="T17" fmla="*/ 880 w 880"/>
                <a:gd name="T18" fmla="*/ 373 h 373"/>
              </a:gdLst>
              <a:ahLst/>
              <a:cxnLst>
                <a:cxn ang="T10">
                  <a:pos x="T0" y="T1"/>
                </a:cxn>
                <a:cxn ang="T11">
                  <a:pos x="T2" y="T3"/>
                </a:cxn>
                <a:cxn ang="T12">
                  <a:pos x="T4" y="T5"/>
                </a:cxn>
                <a:cxn ang="T13">
                  <a:pos x="T6" y="T7"/>
                </a:cxn>
                <a:cxn ang="T14">
                  <a:pos x="T8" y="T9"/>
                </a:cxn>
              </a:cxnLst>
              <a:rect l="T15" t="T16" r="T17" b="T18"/>
              <a:pathLst>
                <a:path w="880" h="373">
                  <a:moveTo>
                    <a:pt x="0" y="0"/>
                  </a:moveTo>
                  <a:lnTo>
                    <a:pt x="0" y="386"/>
                  </a:lnTo>
                  <a:lnTo>
                    <a:pt x="880" y="386"/>
                  </a:lnTo>
                  <a:lnTo>
                    <a:pt x="880" y="0"/>
                  </a:lnTo>
                  <a:lnTo>
                    <a:pt x="0" y="0"/>
                  </a:lnTo>
                  <a:close/>
                </a:path>
              </a:pathLst>
            </a:custGeom>
            <a:noFill/>
            <a:ln w="14288" cmpd="sng">
              <a:solidFill>
                <a:srgbClr val="0033CC"/>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9" name="Freeform 25"/>
            <p:cNvSpPr/>
            <p:nvPr/>
          </p:nvSpPr>
          <p:spPr bwMode="auto">
            <a:xfrm>
              <a:off x="1003" y="213"/>
              <a:ext cx="934" cy="43"/>
            </a:xfrm>
            <a:custGeom>
              <a:avLst/>
              <a:gdLst>
                <a:gd name="T0" fmla="*/ 0 w 2334"/>
                <a:gd name="T1" fmla="*/ 0 h 107"/>
                <a:gd name="T2" fmla="*/ 4 w 2334"/>
                <a:gd name="T3" fmla="*/ 0 h 107"/>
                <a:gd name="T4" fmla="*/ 4 w 2334"/>
                <a:gd name="T5" fmla="*/ 0 h 107"/>
                <a:gd name="T6" fmla="*/ 0 w 2334"/>
                <a:gd name="T7" fmla="*/ 0 h 107"/>
                <a:gd name="T8" fmla="*/ 0 w 2334"/>
                <a:gd name="T9" fmla="*/ 0 h 107"/>
                <a:gd name="T10" fmla="*/ 4 w 2334"/>
                <a:gd name="T11" fmla="*/ 0 h 107"/>
                <a:gd name="T12" fmla="*/ 4 w 2334"/>
                <a:gd name="T13" fmla="*/ 0 h 107"/>
                <a:gd name="T14" fmla="*/ 4 w 2334"/>
                <a:gd name="T15" fmla="*/ 0 h 107"/>
                <a:gd name="T16" fmla="*/ 4 w 2334"/>
                <a:gd name="T17" fmla="*/ 0 h 107"/>
                <a:gd name="T18" fmla="*/ 0 w 2334"/>
                <a:gd name="T19" fmla="*/ 0 h 10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334"/>
                <a:gd name="T31" fmla="*/ 0 h 107"/>
                <a:gd name="T32" fmla="*/ 2334 w 2334"/>
                <a:gd name="T33" fmla="*/ 107 h 10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334" h="107">
                  <a:moveTo>
                    <a:pt x="0" y="40"/>
                  </a:moveTo>
                  <a:lnTo>
                    <a:pt x="2240" y="40"/>
                  </a:lnTo>
                  <a:lnTo>
                    <a:pt x="2240" y="80"/>
                  </a:lnTo>
                  <a:lnTo>
                    <a:pt x="0" y="80"/>
                  </a:lnTo>
                  <a:lnTo>
                    <a:pt x="0" y="40"/>
                  </a:lnTo>
                  <a:lnTo>
                    <a:pt x="2226" y="0"/>
                  </a:lnTo>
                  <a:lnTo>
                    <a:pt x="2346" y="53"/>
                  </a:lnTo>
                  <a:lnTo>
                    <a:pt x="2226" y="106"/>
                  </a:lnTo>
                  <a:lnTo>
                    <a:pt x="2226" y="0"/>
                  </a:lnTo>
                  <a:lnTo>
                    <a:pt x="0" y="40"/>
                  </a:lnTo>
                  <a:close/>
                </a:path>
              </a:pathLst>
            </a:custGeom>
            <a:solidFill>
              <a:srgbClr val="FF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0" name="Freeform 26"/>
            <p:cNvSpPr/>
            <p:nvPr/>
          </p:nvSpPr>
          <p:spPr bwMode="auto">
            <a:xfrm>
              <a:off x="262" y="400"/>
              <a:ext cx="1920" cy="614"/>
            </a:xfrm>
            <a:custGeom>
              <a:avLst/>
              <a:gdLst>
                <a:gd name="T0" fmla="*/ 1 w 4800"/>
                <a:gd name="T1" fmla="*/ 2 h 1534"/>
                <a:gd name="T2" fmla="*/ 1 w 4800"/>
                <a:gd name="T3" fmla="*/ 2 h 1534"/>
                <a:gd name="T4" fmla="*/ 2 w 4800"/>
                <a:gd name="T5" fmla="*/ 2 h 1534"/>
                <a:gd name="T6" fmla="*/ 2 w 4800"/>
                <a:gd name="T7" fmla="*/ 2 h 1534"/>
                <a:gd name="T8" fmla="*/ 3 w 4800"/>
                <a:gd name="T9" fmla="*/ 2 h 1534"/>
                <a:gd name="T10" fmla="*/ 3 w 4800"/>
                <a:gd name="T11" fmla="*/ 1 h 1534"/>
                <a:gd name="T12" fmla="*/ 4 w 4800"/>
                <a:gd name="T13" fmla="*/ 1 h 1534"/>
                <a:gd name="T14" fmla="*/ 4 w 4800"/>
                <a:gd name="T15" fmla="*/ 1 h 1534"/>
                <a:gd name="T16" fmla="*/ 4 w 4800"/>
                <a:gd name="T17" fmla="*/ 0 h 1534"/>
                <a:gd name="T18" fmla="*/ 5 w 4800"/>
                <a:gd name="T19" fmla="*/ 0 h 1534"/>
                <a:gd name="T20" fmla="*/ 5 w 4800"/>
                <a:gd name="T21" fmla="*/ 0 h 1534"/>
                <a:gd name="T22" fmla="*/ 5 w 4800"/>
                <a:gd name="T23" fmla="*/ 0 h 1534"/>
                <a:gd name="T24" fmla="*/ 6 w 4800"/>
                <a:gd name="T25" fmla="*/ 0 h 1534"/>
                <a:gd name="T26" fmla="*/ 6 w 4800"/>
                <a:gd name="T27" fmla="*/ 0 h 1534"/>
                <a:gd name="T28" fmla="*/ 6 w 4800"/>
                <a:gd name="T29" fmla="*/ 0 h 1534"/>
                <a:gd name="T30" fmla="*/ 6 w 4800"/>
                <a:gd name="T31" fmla="*/ 0 h 1534"/>
                <a:gd name="T32" fmla="*/ 6 w 4800"/>
                <a:gd name="T33" fmla="*/ 0 h 1534"/>
                <a:gd name="T34" fmla="*/ 7 w 4800"/>
                <a:gd name="T35" fmla="*/ 1 h 1534"/>
                <a:gd name="T36" fmla="*/ 7 w 4800"/>
                <a:gd name="T37" fmla="*/ 1 h 1534"/>
                <a:gd name="T38" fmla="*/ 7 w 4800"/>
                <a:gd name="T39" fmla="*/ 1 h 1534"/>
                <a:gd name="T40" fmla="*/ 7 w 4800"/>
                <a:gd name="T41" fmla="*/ 2 h 1534"/>
                <a:gd name="T42" fmla="*/ 8 w 4800"/>
                <a:gd name="T43" fmla="*/ 2 h 1534"/>
                <a:gd name="T44" fmla="*/ 8 w 4800"/>
                <a:gd name="T45" fmla="*/ 2 h 1534"/>
                <a:gd name="T46" fmla="*/ 8 w 4800"/>
                <a:gd name="T47" fmla="*/ 2 h 1534"/>
                <a:gd name="T48" fmla="*/ 8 w 4800"/>
                <a:gd name="T49" fmla="*/ 2 h 1534"/>
                <a:gd name="T50" fmla="*/ 8 w 4800"/>
                <a:gd name="T51" fmla="*/ 2 h 1534"/>
                <a:gd name="T52" fmla="*/ 8 w 4800"/>
                <a:gd name="T53" fmla="*/ 2 h 1534"/>
                <a:gd name="T54" fmla="*/ 7 w 4800"/>
                <a:gd name="T55" fmla="*/ 2 h 1534"/>
                <a:gd name="T56" fmla="*/ 7 w 4800"/>
                <a:gd name="T57" fmla="*/ 1 h 1534"/>
                <a:gd name="T58" fmla="*/ 7 w 4800"/>
                <a:gd name="T59" fmla="*/ 1 h 1534"/>
                <a:gd name="T60" fmla="*/ 7 w 4800"/>
                <a:gd name="T61" fmla="*/ 1 h 1534"/>
                <a:gd name="T62" fmla="*/ 6 w 4800"/>
                <a:gd name="T63" fmla="*/ 0 h 1534"/>
                <a:gd name="T64" fmla="*/ 6 w 4800"/>
                <a:gd name="T65" fmla="*/ 0 h 1534"/>
                <a:gd name="T66" fmla="*/ 6 w 4800"/>
                <a:gd name="T67" fmla="*/ 0 h 1534"/>
                <a:gd name="T68" fmla="*/ 6 w 4800"/>
                <a:gd name="T69" fmla="*/ 0 h 1534"/>
                <a:gd name="T70" fmla="*/ 5 w 4800"/>
                <a:gd name="T71" fmla="*/ 0 h 1534"/>
                <a:gd name="T72" fmla="*/ 5 w 4800"/>
                <a:gd name="T73" fmla="*/ 0 h 1534"/>
                <a:gd name="T74" fmla="*/ 5 w 4800"/>
                <a:gd name="T75" fmla="*/ 0 h 1534"/>
                <a:gd name="T76" fmla="*/ 4 w 4800"/>
                <a:gd name="T77" fmla="*/ 0 h 1534"/>
                <a:gd name="T78" fmla="*/ 4 w 4800"/>
                <a:gd name="T79" fmla="*/ 1 h 1534"/>
                <a:gd name="T80" fmla="*/ 4 w 4800"/>
                <a:gd name="T81" fmla="*/ 1 h 1534"/>
                <a:gd name="T82" fmla="*/ 4 w 4800"/>
                <a:gd name="T83" fmla="*/ 1 h 1534"/>
                <a:gd name="T84" fmla="*/ 3 w 4800"/>
                <a:gd name="T85" fmla="*/ 1 h 1534"/>
                <a:gd name="T86" fmla="*/ 3 w 4800"/>
                <a:gd name="T87" fmla="*/ 2 h 1534"/>
                <a:gd name="T88" fmla="*/ 2 w 4800"/>
                <a:gd name="T89" fmla="*/ 2 h 1534"/>
                <a:gd name="T90" fmla="*/ 2 w 4800"/>
                <a:gd name="T91" fmla="*/ 2 h 1534"/>
                <a:gd name="T92" fmla="*/ 1 w 4800"/>
                <a:gd name="T93" fmla="*/ 2 h 1534"/>
                <a:gd name="T94" fmla="*/ 0 w 4800"/>
                <a:gd name="T95" fmla="*/ 2 h 1534"/>
                <a:gd name="T96" fmla="*/ 8 w 4800"/>
                <a:gd name="T97" fmla="*/ 2 h 1534"/>
                <a:gd name="T98" fmla="*/ 0 w 4800"/>
                <a:gd name="T99" fmla="*/ 2 h 153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4800"/>
                <a:gd name="T151" fmla="*/ 0 h 1534"/>
                <a:gd name="T152" fmla="*/ 4800 w 4800"/>
                <a:gd name="T153" fmla="*/ 1534 h 153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4800" h="1534">
                  <a:moveTo>
                    <a:pt x="0" y="1506"/>
                  </a:moveTo>
                  <a:lnTo>
                    <a:pt x="133" y="1480"/>
                  </a:lnTo>
                  <a:lnTo>
                    <a:pt x="253" y="1453"/>
                  </a:lnTo>
                  <a:lnTo>
                    <a:pt x="386" y="1413"/>
                  </a:lnTo>
                  <a:lnTo>
                    <a:pt x="506" y="1373"/>
                  </a:lnTo>
                  <a:lnTo>
                    <a:pt x="640" y="1346"/>
                  </a:lnTo>
                  <a:lnTo>
                    <a:pt x="760" y="1306"/>
                  </a:lnTo>
                  <a:lnTo>
                    <a:pt x="826" y="1280"/>
                  </a:lnTo>
                  <a:lnTo>
                    <a:pt x="893" y="1253"/>
                  </a:lnTo>
                  <a:lnTo>
                    <a:pt x="960" y="1240"/>
                  </a:lnTo>
                  <a:lnTo>
                    <a:pt x="1013" y="1213"/>
                  </a:lnTo>
                  <a:lnTo>
                    <a:pt x="1080" y="1186"/>
                  </a:lnTo>
                  <a:lnTo>
                    <a:pt x="1146" y="1160"/>
                  </a:lnTo>
                  <a:lnTo>
                    <a:pt x="1213" y="1133"/>
                  </a:lnTo>
                  <a:lnTo>
                    <a:pt x="1280" y="1106"/>
                  </a:lnTo>
                  <a:lnTo>
                    <a:pt x="1413" y="1053"/>
                  </a:lnTo>
                  <a:lnTo>
                    <a:pt x="1546" y="986"/>
                  </a:lnTo>
                  <a:lnTo>
                    <a:pt x="1666" y="920"/>
                  </a:lnTo>
                  <a:lnTo>
                    <a:pt x="1733" y="893"/>
                  </a:lnTo>
                  <a:lnTo>
                    <a:pt x="1800" y="866"/>
                  </a:lnTo>
                  <a:lnTo>
                    <a:pt x="1866" y="826"/>
                  </a:lnTo>
                  <a:lnTo>
                    <a:pt x="1920" y="800"/>
                  </a:lnTo>
                  <a:lnTo>
                    <a:pt x="1986" y="760"/>
                  </a:lnTo>
                  <a:lnTo>
                    <a:pt x="2040" y="733"/>
                  </a:lnTo>
                  <a:lnTo>
                    <a:pt x="2093" y="706"/>
                  </a:lnTo>
                  <a:lnTo>
                    <a:pt x="2146" y="666"/>
                  </a:lnTo>
                  <a:lnTo>
                    <a:pt x="2200" y="626"/>
                  </a:lnTo>
                  <a:lnTo>
                    <a:pt x="2253" y="600"/>
                  </a:lnTo>
                  <a:lnTo>
                    <a:pt x="2306" y="560"/>
                  </a:lnTo>
                  <a:lnTo>
                    <a:pt x="2360" y="520"/>
                  </a:lnTo>
                  <a:lnTo>
                    <a:pt x="2400" y="480"/>
                  </a:lnTo>
                  <a:lnTo>
                    <a:pt x="2453" y="440"/>
                  </a:lnTo>
                  <a:lnTo>
                    <a:pt x="2506" y="413"/>
                  </a:lnTo>
                  <a:lnTo>
                    <a:pt x="2546" y="373"/>
                  </a:lnTo>
                  <a:lnTo>
                    <a:pt x="2600" y="333"/>
                  </a:lnTo>
                  <a:lnTo>
                    <a:pt x="2640" y="306"/>
                  </a:lnTo>
                  <a:lnTo>
                    <a:pt x="2680" y="280"/>
                  </a:lnTo>
                  <a:lnTo>
                    <a:pt x="2733" y="240"/>
                  </a:lnTo>
                  <a:lnTo>
                    <a:pt x="2773" y="213"/>
                  </a:lnTo>
                  <a:lnTo>
                    <a:pt x="2813" y="200"/>
                  </a:lnTo>
                  <a:lnTo>
                    <a:pt x="2853" y="173"/>
                  </a:lnTo>
                  <a:lnTo>
                    <a:pt x="2893" y="146"/>
                  </a:lnTo>
                  <a:lnTo>
                    <a:pt x="2933" y="133"/>
                  </a:lnTo>
                  <a:lnTo>
                    <a:pt x="2973" y="106"/>
                  </a:lnTo>
                  <a:lnTo>
                    <a:pt x="3013" y="93"/>
                  </a:lnTo>
                  <a:lnTo>
                    <a:pt x="3053" y="66"/>
                  </a:lnTo>
                  <a:lnTo>
                    <a:pt x="3080" y="53"/>
                  </a:lnTo>
                  <a:lnTo>
                    <a:pt x="3120" y="40"/>
                  </a:lnTo>
                  <a:lnTo>
                    <a:pt x="3160" y="26"/>
                  </a:lnTo>
                  <a:lnTo>
                    <a:pt x="3186" y="13"/>
                  </a:lnTo>
                  <a:lnTo>
                    <a:pt x="3226" y="13"/>
                  </a:lnTo>
                  <a:lnTo>
                    <a:pt x="3266" y="0"/>
                  </a:lnTo>
                  <a:lnTo>
                    <a:pt x="3306" y="0"/>
                  </a:lnTo>
                  <a:lnTo>
                    <a:pt x="3346" y="0"/>
                  </a:lnTo>
                  <a:lnTo>
                    <a:pt x="3386" y="0"/>
                  </a:lnTo>
                  <a:lnTo>
                    <a:pt x="3400" y="13"/>
                  </a:lnTo>
                  <a:lnTo>
                    <a:pt x="3426" y="13"/>
                  </a:lnTo>
                  <a:lnTo>
                    <a:pt x="3466" y="26"/>
                  </a:lnTo>
                  <a:lnTo>
                    <a:pt x="3520" y="40"/>
                  </a:lnTo>
                  <a:lnTo>
                    <a:pt x="3560" y="53"/>
                  </a:lnTo>
                  <a:lnTo>
                    <a:pt x="3613" y="80"/>
                  </a:lnTo>
                  <a:lnTo>
                    <a:pt x="3666" y="93"/>
                  </a:lnTo>
                  <a:lnTo>
                    <a:pt x="3720" y="120"/>
                  </a:lnTo>
                  <a:lnTo>
                    <a:pt x="3760" y="146"/>
                  </a:lnTo>
                  <a:lnTo>
                    <a:pt x="3813" y="173"/>
                  </a:lnTo>
                  <a:lnTo>
                    <a:pt x="3866" y="213"/>
                  </a:lnTo>
                  <a:lnTo>
                    <a:pt x="3920" y="240"/>
                  </a:lnTo>
                  <a:lnTo>
                    <a:pt x="3973" y="280"/>
                  </a:lnTo>
                  <a:lnTo>
                    <a:pt x="4026" y="320"/>
                  </a:lnTo>
                  <a:lnTo>
                    <a:pt x="4066" y="360"/>
                  </a:lnTo>
                  <a:lnTo>
                    <a:pt x="4120" y="400"/>
                  </a:lnTo>
                  <a:lnTo>
                    <a:pt x="4160" y="453"/>
                  </a:lnTo>
                  <a:lnTo>
                    <a:pt x="4213" y="493"/>
                  </a:lnTo>
                  <a:lnTo>
                    <a:pt x="4226" y="520"/>
                  </a:lnTo>
                  <a:lnTo>
                    <a:pt x="4253" y="546"/>
                  </a:lnTo>
                  <a:lnTo>
                    <a:pt x="4280" y="573"/>
                  </a:lnTo>
                  <a:lnTo>
                    <a:pt x="4293" y="600"/>
                  </a:lnTo>
                  <a:lnTo>
                    <a:pt x="4320" y="640"/>
                  </a:lnTo>
                  <a:lnTo>
                    <a:pt x="4346" y="666"/>
                  </a:lnTo>
                  <a:lnTo>
                    <a:pt x="4360" y="706"/>
                  </a:lnTo>
                  <a:lnTo>
                    <a:pt x="4386" y="733"/>
                  </a:lnTo>
                  <a:lnTo>
                    <a:pt x="4426" y="813"/>
                  </a:lnTo>
                  <a:lnTo>
                    <a:pt x="4480" y="880"/>
                  </a:lnTo>
                  <a:lnTo>
                    <a:pt x="4520" y="960"/>
                  </a:lnTo>
                  <a:lnTo>
                    <a:pt x="4560" y="1040"/>
                  </a:lnTo>
                  <a:lnTo>
                    <a:pt x="4600" y="1106"/>
                  </a:lnTo>
                  <a:lnTo>
                    <a:pt x="4640" y="1186"/>
                  </a:lnTo>
                  <a:lnTo>
                    <a:pt x="4653" y="1213"/>
                  </a:lnTo>
                  <a:lnTo>
                    <a:pt x="4666" y="1253"/>
                  </a:lnTo>
                  <a:lnTo>
                    <a:pt x="4693" y="1280"/>
                  </a:lnTo>
                  <a:lnTo>
                    <a:pt x="4706" y="1320"/>
                  </a:lnTo>
                  <a:lnTo>
                    <a:pt x="4720" y="1346"/>
                  </a:lnTo>
                  <a:lnTo>
                    <a:pt x="4733" y="1373"/>
                  </a:lnTo>
                  <a:lnTo>
                    <a:pt x="4746" y="1400"/>
                  </a:lnTo>
                  <a:lnTo>
                    <a:pt x="4760" y="1426"/>
                  </a:lnTo>
                  <a:lnTo>
                    <a:pt x="4773" y="1453"/>
                  </a:lnTo>
                  <a:lnTo>
                    <a:pt x="4786" y="1466"/>
                  </a:lnTo>
                  <a:lnTo>
                    <a:pt x="4760" y="1480"/>
                  </a:lnTo>
                  <a:lnTo>
                    <a:pt x="4760" y="1466"/>
                  </a:lnTo>
                  <a:lnTo>
                    <a:pt x="4746" y="1440"/>
                  </a:lnTo>
                  <a:lnTo>
                    <a:pt x="4733" y="1413"/>
                  </a:lnTo>
                  <a:lnTo>
                    <a:pt x="4720" y="1386"/>
                  </a:lnTo>
                  <a:lnTo>
                    <a:pt x="4706" y="1360"/>
                  </a:lnTo>
                  <a:lnTo>
                    <a:pt x="4680" y="1333"/>
                  </a:lnTo>
                  <a:lnTo>
                    <a:pt x="4666" y="1293"/>
                  </a:lnTo>
                  <a:lnTo>
                    <a:pt x="4653" y="1266"/>
                  </a:lnTo>
                  <a:lnTo>
                    <a:pt x="4640" y="1226"/>
                  </a:lnTo>
                  <a:lnTo>
                    <a:pt x="4613" y="1186"/>
                  </a:lnTo>
                  <a:lnTo>
                    <a:pt x="4573" y="1120"/>
                  </a:lnTo>
                  <a:lnTo>
                    <a:pt x="4533" y="1040"/>
                  </a:lnTo>
                  <a:lnTo>
                    <a:pt x="4493" y="973"/>
                  </a:lnTo>
                  <a:lnTo>
                    <a:pt x="4453" y="893"/>
                  </a:lnTo>
                  <a:lnTo>
                    <a:pt x="4413" y="826"/>
                  </a:lnTo>
                  <a:lnTo>
                    <a:pt x="4373" y="746"/>
                  </a:lnTo>
                  <a:lnTo>
                    <a:pt x="4346" y="720"/>
                  </a:lnTo>
                  <a:lnTo>
                    <a:pt x="4320" y="680"/>
                  </a:lnTo>
                  <a:lnTo>
                    <a:pt x="4306" y="653"/>
                  </a:lnTo>
                  <a:lnTo>
                    <a:pt x="4280" y="613"/>
                  </a:lnTo>
                  <a:lnTo>
                    <a:pt x="4253" y="586"/>
                  </a:lnTo>
                  <a:lnTo>
                    <a:pt x="4240" y="560"/>
                  </a:lnTo>
                  <a:lnTo>
                    <a:pt x="4213" y="533"/>
                  </a:lnTo>
                  <a:lnTo>
                    <a:pt x="4200" y="506"/>
                  </a:lnTo>
                  <a:lnTo>
                    <a:pt x="4146" y="466"/>
                  </a:lnTo>
                  <a:lnTo>
                    <a:pt x="4106" y="426"/>
                  </a:lnTo>
                  <a:lnTo>
                    <a:pt x="4053" y="373"/>
                  </a:lnTo>
                  <a:lnTo>
                    <a:pt x="4013" y="333"/>
                  </a:lnTo>
                  <a:lnTo>
                    <a:pt x="3960" y="306"/>
                  </a:lnTo>
                  <a:lnTo>
                    <a:pt x="3906" y="266"/>
                  </a:lnTo>
                  <a:lnTo>
                    <a:pt x="3853" y="226"/>
                  </a:lnTo>
                  <a:lnTo>
                    <a:pt x="3813" y="200"/>
                  </a:lnTo>
                  <a:lnTo>
                    <a:pt x="3760" y="173"/>
                  </a:lnTo>
                  <a:lnTo>
                    <a:pt x="3706" y="146"/>
                  </a:lnTo>
                  <a:lnTo>
                    <a:pt x="3653" y="120"/>
                  </a:lnTo>
                  <a:lnTo>
                    <a:pt x="3600" y="93"/>
                  </a:lnTo>
                  <a:lnTo>
                    <a:pt x="3560" y="80"/>
                  </a:lnTo>
                  <a:lnTo>
                    <a:pt x="3506" y="53"/>
                  </a:lnTo>
                  <a:lnTo>
                    <a:pt x="3466" y="40"/>
                  </a:lnTo>
                  <a:lnTo>
                    <a:pt x="3426" y="40"/>
                  </a:lnTo>
                  <a:lnTo>
                    <a:pt x="3400" y="26"/>
                  </a:lnTo>
                  <a:lnTo>
                    <a:pt x="3373" y="26"/>
                  </a:lnTo>
                  <a:lnTo>
                    <a:pt x="3346" y="26"/>
                  </a:lnTo>
                  <a:lnTo>
                    <a:pt x="3306" y="26"/>
                  </a:lnTo>
                  <a:lnTo>
                    <a:pt x="3266" y="26"/>
                  </a:lnTo>
                  <a:lnTo>
                    <a:pt x="3226" y="26"/>
                  </a:lnTo>
                  <a:lnTo>
                    <a:pt x="3200" y="40"/>
                  </a:lnTo>
                  <a:lnTo>
                    <a:pt x="3160" y="53"/>
                  </a:lnTo>
                  <a:lnTo>
                    <a:pt x="3133" y="66"/>
                  </a:lnTo>
                  <a:lnTo>
                    <a:pt x="3093" y="80"/>
                  </a:lnTo>
                  <a:lnTo>
                    <a:pt x="3053" y="93"/>
                  </a:lnTo>
                  <a:lnTo>
                    <a:pt x="3026" y="106"/>
                  </a:lnTo>
                  <a:lnTo>
                    <a:pt x="2986" y="133"/>
                  </a:lnTo>
                  <a:lnTo>
                    <a:pt x="2946" y="146"/>
                  </a:lnTo>
                  <a:lnTo>
                    <a:pt x="2906" y="173"/>
                  </a:lnTo>
                  <a:lnTo>
                    <a:pt x="2866" y="186"/>
                  </a:lnTo>
                  <a:lnTo>
                    <a:pt x="2826" y="213"/>
                  </a:lnTo>
                  <a:lnTo>
                    <a:pt x="2786" y="240"/>
                  </a:lnTo>
                  <a:lnTo>
                    <a:pt x="2746" y="266"/>
                  </a:lnTo>
                  <a:lnTo>
                    <a:pt x="2693" y="293"/>
                  </a:lnTo>
                  <a:lnTo>
                    <a:pt x="2653" y="320"/>
                  </a:lnTo>
                  <a:lnTo>
                    <a:pt x="2613" y="360"/>
                  </a:lnTo>
                  <a:lnTo>
                    <a:pt x="2560" y="386"/>
                  </a:lnTo>
                  <a:lnTo>
                    <a:pt x="2520" y="426"/>
                  </a:lnTo>
                  <a:lnTo>
                    <a:pt x="2466" y="466"/>
                  </a:lnTo>
                  <a:lnTo>
                    <a:pt x="2413" y="506"/>
                  </a:lnTo>
                  <a:lnTo>
                    <a:pt x="2373" y="533"/>
                  </a:lnTo>
                  <a:lnTo>
                    <a:pt x="2320" y="573"/>
                  </a:lnTo>
                  <a:lnTo>
                    <a:pt x="2266" y="613"/>
                  </a:lnTo>
                  <a:lnTo>
                    <a:pt x="2213" y="653"/>
                  </a:lnTo>
                  <a:lnTo>
                    <a:pt x="2160" y="680"/>
                  </a:lnTo>
                  <a:lnTo>
                    <a:pt x="2106" y="720"/>
                  </a:lnTo>
                  <a:lnTo>
                    <a:pt x="2053" y="746"/>
                  </a:lnTo>
                  <a:lnTo>
                    <a:pt x="1986" y="786"/>
                  </a:lnTo>
                  <a:lnTo>
                    <a:pt x="1933" y="813"/>
                  </a:lnTo>
                  <a:lnTo>
                    <a:pt x="1866" y="853"/>
                  </a:lnTo>
                  <a:lnTo>
                    <a:pt x="1813" y="880"/>
                  </a:lnTo>
                  <a:lnTo>
                    <a:pt x="1746" y="920"/>
                  </a:lnTo>
                  <a:lnTo>
                    <a:pt x="1680" y="946"/>
                  </a:lnTo>
                  <a:lnTo>
                    <a:pt x="1546" y="1013"/>
                  </a:lnTo>
                  <a:lnTo>
                    <a:pt x="1426" y="1066"/>
                  </a:lnTo>
                  <a:lnTo>
                    <a:pt x="1293" y="1133"/>
                  </a:lnTo>
                  <a:lnTo>
                    <a:pt x="1226" y="1160"/>
                  </a:lnTo>
                  <a:lnTo>
                    <a:pt x="1160" y="1186"/>
                  </a:lnTo>
                  <a:lnTo>
                    <a:pt x="1093" y="1213"/>
                  </a:lnTo>
                  <a:lnTo>
                    <a:pt x="1026" y="1240"/>
                  </a:lnTo>
                  <a:lnTo>
                    <a:pt x="960" y="1253"/>
                  </a:lnTo>
                  <a:lnTo>
                    <a:pt x="893" y="1280"/>
                  </a:lnTo>
                  <a:lnTo>
                    <a:pt x="840" y="1306"/>
                  </a:lnTo>
                  <a:lnTo>
                    <a:pt x="773" y="1320"/>
                  </a:lnTo>
                  <a:lnTo>
                    <a:pt x="640" y="1360"/>
                  </a:lnTo>
                  <a:lnTo>
                    <a:pt x="520" y="1400"/>
                  </a:lnTo>
                  <a:lnTo>
                    <a:pt x="386" y="1440"/>
                  </a:lnTo>
                  <a:lnTo>
                    <a:pt x="266" y="1466"/>
                  </a:lnTo>
                  <a:lnTo>
                    <a:pt x="133" y="1506"/>
                  </a:lnTo>
                  <a:lnTo>
                    <a:pt x="0" y="1533"/>
                  </a:lnTo>
                  <a:lnTo>
                    <a:pt x="0" y="1506"/>
                  </a:lnTo>
                  <a:lnTo>
                    <a:pt x="4800" y="1453"/>
                  </a:lnTo>
                  <a:lnTo>
                    <a:pt x="4800" y="1520"/>
                  </a:lnTo>
                  <a:lnTo>
                    <a:pt x="4733" y="1480"/>
                  </a:lnTo>
                  <a:lnTo>
                    <a:pt x="4800" y="1453"/>
                  </a:lnTo>
                  <a:lnTo>
                    <a:pt x="0" y="1506"/>
                  </a:lnTo>
                  <a:close/>
                </a:path>
              </a:pathLst>
            </a:custGeom>
            <a:solidFill>
              <a:srgbClr val="0033C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1" name="Freeform 27"/>
            <p:cNvSpPr/>
            <p:nvPr/>
          </p:nvSpPr>
          <p:spPr bwMode="auto">
            <a:xfrm>
              <a:off x="283" y="640"/>
              <a:ext cx="1899" cy="379"/>
            </a:xfrm>
            <a:custGeom>
              <a:avLst/>
              <a:gdLst>
                <a:gd name="T0" fmla="*/ 0 w 4747"/>
                <a:gd name="T1" fmla="*/ 1 h 947"/>
                <a:gd name="T2" fmla="*/ 1 w 4747"/>
                <a:gd name="T3" fmla="*/ 1 h 947"/>
                <a:gd name="T4" fmla="*/ 1 w 4747"/>
                <a:gd name="T5" fmla="*/ 0 h 947"/>
                <a:gd name="T6" fmla="*/ 1 w 4747"/>
                <a:gd name="T7" fmla="*/ 0 h 947"/>
                <a:gd name="T8" fmla="*/ 1 w 4747"/>
                <a:gd name="T9" fmla="*/ 0 h 947"/>
                <a:gd name="T10" fmla="*/ 2 w 4747"/>
                <a:gd name="T11" fmla="*/ 0 h 947"/>
                <a:gd name="T12" fmla="*/ 2 w 4747"/>
                <a:gd name="T13" fmla="*/ 0 h 947"/>
                <a:gd name="T14" fmla="*/ 2 w 4747"/>
                <a:gd name="T15" fmla="*/ 0 h 947"/>
                <a:gd name="T16" fmla="*/ 2 w 4747"/>
                <a:gd name="T17" fmla="*/ 0 h 947"/>
                <a:gd name="T18" fmla="*/ 2 w 4747"/>
                <a:gd name="T19" fmla="*/ 0 h 947"/>
                <a:gd name="T20" fmla="*/ 2 w 4747"/>
                <a:gd name="T21" fmla="*/ 0 h 947"/>
                <a:gd name="T22" fmla="*/ 3 w 4747"/>
                <a:gd name="T23" fmla="*/ 0 h 947"/>
                <a:gd name="T24" fmla="*/ 3 w 4747"/>
                <a:gd name="T25" fmla="*/ 0 h 947"/>
                <a:gd name="T26" fmla="*/ 3 w 4747"/>
                <a:gd name="T27" fmla="*/ 0 h 947"/>
                <a:gd name="T28" fmla="*/ 3 w 4747"/>
                <a:gd name="T29" fmla="*/ 0 h 947"/>
                <a:gd name="T30" fmla="*/ 4 w 4747"/>
                <a:gd name="T31" fmla="*/ 0 h 947"/>
                <a:gd name="T32" fmla="*/ 4 w 4747"/>
                <a:gd name="T33" fmla="*/ 1 h 947"/>
                <a:gd name="T34" fmla="*/ 4 w 4747"/>
                <a:gd name="T35" fmla="*/ 1 h 947"/>
                <a:gd name="T36" fmla="*/ 4 w 4747"/>
                <a:gd name="T37" fmla="*/ 1 h 947"/>
                <a:gd name="T38" fmla="*/ 5 w 4747"/>
                <a:gd name="T39" fmla="*/ 1 h 947"/>
                <a:gd name="T40" fmla="*/ 5 w 4747"/>
                <a:gd name="T41" fmla="*/ 1 h 947"/>
                <a:gd name="T42" fmla="*/ 5 w 4747"/>
                <a:gd name="T43" fmla="*/ 1 h 947"/>
                <a:gd name="T44" fmla="*/ 6 w 4747"/>
                <a:gd name="T45" fmla="*/ 1 h 947"/>
                <a:gd name="T46" fmla="*/ 6 w 4747"/>
                <a:gd name="T47" fmla="*/ 1 h 947"/>
                <a:gd name="T48" fmla="*/ 7 w 4747"/>
                <a:gd name="T49" fmla="*/ 1 h 947"/>
                <a:gd name="T50" fmla="*/ 7 w 4747"/>
                <a:gd name="T51" fmla="*/ 1 h 947"/>
                <a:gd name="T52" fmla="*/ 7 w 4747"/>
                <a:gd name="T53" fmla="*/ 2 h 947"/>
                <a:gd name="T54" fmla="*/ 8 w 4747"/>
                <a:gd name="T55" fmla="*/ 2 h 947"/>
                <a:gd name="T56" fmla="*/ 8 w 4747"/>
                <a:gd name="T57" fmla="*/ 2 h 947"/>
                <a:gd name="T58" fmla="*/ 7 w 4747"/>
                <a:gd name="T59" fmla="*/ 2 h 947"/>
                <a:gd name="T60" fmla="*/ 7 w 4747"/>
                <a:gd name="T61" fmla="*/ 2 h 947"/>
                <a:gd name="T62" fmla="*/ 6 w 4747"/>
                <a:gd name="T63" fmla="*/ 1 h 947"/>
                <a:gd name="T64" fmla="*/ 6 w 4747"/>
                <a:gd name="T65" fmla="*/ 1 h 947"/>
                <a:gd name="T66" fmla="*/ 6 w 4747"/>
                <a:gd name="T67" fmla="*/ 1 h 947"/>
                <a:gd name="T68" fmla="*/ 5 w 4747"/>
                <a:gd name="T69" fmla="*/ 1 h 947"/>
                <a:gd name="T70" fmla="*/ 5 w 4747"/>
                <a:gd name="T71" fmla="*/ 1 h 947"/>
                <a:gd name="T72" fmla="*/ 5 w 4747"/>
                <a:gd name="T73" fmla="*/ 1 h 947"/>
                <a:gd name="T74" fmla="*/ 4 w 4747"/>
                <a:gd name="T75" fmla="*/ 1 h 947"/>
                <a:gd name="T76" fmla="*/ 4 w 4747"/>
                <a:gd name="T77" fmla="*/ 1 h 947"/>
                <a:gd name="T78" fmla="*/ 4 w 4747"/>
                <a:gd name="T79" fmla="*/ 1 h 947"/>
                <a:gd name="T80" fmla="*/ 4 w 4747"/>
                <a:gd name="T81" fmla="*/ 0 h 947"/>
                <a:gd name="T82" fmla="*/ 3 w 4747"/>
                <a:gd name="T83" fmla="*/ 0 h 947"/>
                <a:gd name="T84" fmla="*/ 3 w 4747"/>
                <a:gd name="T85" fmla="*/ 0 h 947"/>
                <a:gd name="T86" fmla="*/ 3 w 4747"/>
                <a:gd name="T87" fmla="*/ 0 h 947"/>
                <a:gd name="T88" fmla="*/ 2 w 4747"/>
                <a:gd name="T89" fmla="*/ 0 h 947"/>
                <a:gd name="T90" fmla="*/ 2 w 4747"/>
                <a:gd name="T91" fmla="*/ 0 h 947"/>
                <a:gd name="T92" fmla="*/ 2 w 4747"/>
                <a:gd name="T93" fmla="*/ 0 h 947"/>
                <a:gd name="T94" fmla="*/ 2 w 4747"/>
                <a:gd name="T95" fmla="*/ 0 h 947"/>
                <a:gd name="T96" fmla="*/ 2 w 4747"/>
                <a:gd name="T97" fmla="*/ 0 h 947"/>
                <a:gd name="T98" fmla="*/ 2 w 4747"/>
                <a:gd name="T99" fmla="*/ 0 h 947"/>
                <a:gd name="T100" fmla="*/ 2 w 4747"/>
                <a:gd name="T101" fmla="*/ 0 h 947"/>
                <a:gd name="T102" fmla="*/ 1 w 4747"/>
                <a:gd name="T103" fmla="*/ 0 h 947"/>
                <a:gd name="T104" fmla="*/ 1 w 4747"/>
                <a:gd name="T105" fmla="*/ 0 h 947"/>
                <a:gd name="T106" fmla="*/ 1 w 4747"/>
                <a:gd name="T107" fmla="*/ 0 h 947"/>
                <a:gd name="T108" fmla="*/ 1 w 4747"/>
                <a:gd name="T109" fmla="*/ 1 h 947"/>
                <a:gd name="T110" fmla="*/ 0 w 4747"/>
                <a:gd name="T111" fmla="*/ 1 h 947"/>
                <a:gd name="T112" fmla="*/ 8 w 4747"/>
                <a:gd name="T113" fmla="*/ 2 h 947"/>
                <a:gd name="T114" fmla="*/ 0 w 4747"/>
                <a:gd name="T115" fmla="*/ 2 h 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747"/>
                <a:gd name="T175" fmla="*/ 0 h 947"/>
                <a:gd name="T176" fmla="*/ 4747 w 4747"/>
                <a:gd name="T177" fmla="*/ 947 h 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747" h="947">
                  <a:moveTo>
                    <a:pt x="0" y="906"/>
                  </a:moveTo>
                  <a:lnTo>
                    <a:pt x="106" y="800"/>
                  </a:lnTo>
                  <a:lnTo>
                    <a:pt x="213" y="693"/>
                  </a:lnTo>
                  <a:lnTo>
                    <a:pt x="266" y="640"/>
                  </a:lnTo>
                  <a:lnTo>
                    <a:pt x="320" y="586"/>
                  </a:lnTo>
                  <a:lnTo>
                    <a:pt x="373" y="533"/>
                  </a:lnTo>
                  <a:lnTo>
                    <a:pt x="413" y="493"/>
                  </a:lnTo>
                  <a:lnTo>
                    <a:pt x="440" y="466"/>
                  </a:lnTo>
                  <a:lnTo>
                    <a:pt x="466" y="426"/>
                  </a:lnTo>
                  <a:lnTo>
                    <a:pt x="506" y="373"/>
                  </a:lnTo>
                  <a:lnTo>
                    <a:pt x="546" y="320"/>
                  </a:lnTo>
                  <a:lnTo>
                    <a:pt x="600" y="253"/>
                  </a:lnTo>
                  <a:lnTo>
                    <a:pt x="613" y="226"/>
                  </a:lnTo>
                  <a:lnTo>
                    <a:pt x="640" y="200"/>
                  </a:lnTo>
                  <a:lnTo>
                    <a:pt x="653" y="173"/>
                  </a:lnTo>
                  <a:lnTo>
                    <a:pt x="680" y="146"/>
                  </a:lnTo>
                  <a:lnTo>
                    <a:pt x="706" y="120"/>
                  </a:lnTo>
                  <a:lnTo>
                    <a:pt x="733" y="106"/>
                  </a:lnTo>
                  <a:lnTo>
                    <a:pt x="760" y="80"/>
                  </a:lnTo>
                  <a:lnTo>
                    <a:pt x="786" y="66"/>
                  </a:lnTo>
                  <a:lnTo>
                    <a:pt x="813" y="53"/>
                  </a:lnTo>
                  <a:lnTo>
                    <a:pt x="840" y="40"/>
                  </a:lnTo>
                  <a:lnTo>
                    <a:pt x="866" y="26"/>
                  </a:lnTo>
                  <a:lnTo>
                    <a:pt x="906" y="13"/>
                  </a:lnTo>
                  <a:lnTo>
                    <a:pt x="933" y="13"/>
                  </a:lnTo>
                  <a:lnTo>
                    <a:pt x="960" y="13"/>
                  </a:lnTo>
                  <a:lnTo>
                    <a:pt x="1000" y="0"/>
                  </a:lnTo>
                  <a:lnTo>
                    <a:pt x="1026" y="0"/>
                  </a:lnTo>
                  <a:lnTo>
                    <a:pt x="1066" y="0"/>
                  </a:lnTo>
                  <a:lnTo>
                    <a:pt x="1093" y="0"/>
                  </a:lnTo>
                  <a:lnTo>
                    <a:pt x="1160" y="0"/>
                  </a:lnTo>
                  <a:lnTo>
                    <a:pt x="1186" y="0"/>
                  </a:lnTo>
                  <a:lnTo>
                    <a:pt x="1213" y="0"/>
                  </a:lnTo>
                  <a:lnTo>
                    <a:pt x="1240" y="0"/>
                  </a:lnTo>
                  <a:lnTo>
                    <a:pt x="1266" y="0"/>
                  </a:lnTo>
                  <a:lnTo>
                    <a:pt x="1293" y="0"/>
                  </a:lnTo>
                  <a:lnTo>
                    <a:pt x="1320" y="0"/>
                  </a:lnTo>
                  <a:lnTo>
                    <a:pt x="1346" y="0"/>
                  </a:lnTo>
                  <a:lnTo>
                    <a:pt x="1360" y="0"/>
                  </a:lnTo>
                  <a:lnTo>
                    <a:pt x="1413" y="13"/>
                  </a:lnTo>
                  <a:lnTo>
                    <a:pt x="1453" y="13"/>
                  </a:lnTo>
                  <a:lnTo>
                    <a:pt x="1493" y="26"/>
                  </a:lnTo>
                  <a:lnTo>
                    <a:pt x="1506" y="26"/>
                  </a:lnTo>
                  <a:lnTo>
                    <a:pt x="1533" y="26"/>
                  </a:lnTo>
                  <a:lnTo>
                    <a:pt x="1560" y="40"/>
                  </a:lnTo>
                  <a:lnTo>
                    <a:pt x="1586" y="40"/>
                  </a:lnTo>
                  <a:lnTo>
                    <a:pt x="1613" y="53"/>
                  </a:lnTo>
                  <a:lnTo>
                    <a:pt x="1640" y="66"/>
                  </a:lnTo>
                  <a:lnTo>
                    <a:pt x="1666" y="66"/>
                  </a:lnTo>
                  <a:lnTo>
                    <a:pt x="1693" y="80"/>
                  </a:lnTo>
                  <a:lnTo>
                    <a:pt x="1720" y="93"/>
                  </a:lnTo>
                  <a:lnTo>
                    <a:pt x="1746" y="106"/>
                  </a:lnTo>
                  <a:lnTo>
                    <a:pt x="1813" y="133"/>
                  </a:lnTo>
                  <a:lnTo>
                    <a:pt x="1840" y="146"/>
                  </a:lnTo>
                  <a:lnTo>
                    <a:pt x="1880" y="173"/>
                  </a:lnTo>
                  <a:lnTo>
                    <a:pt x="1906" y="186"/>
                  </a:lnTo>
                  <a:lnTo>
                    <a:pt x="1946" y="200"/>
                  </a:lnTo>
                  <a:lnTo>
                    <a:pt x="1973" y="213"/>
                  </a:lnTo>
                  <a:lnTo>
                    <a:pt x="2013" y="240"/>
                  </a:lnTo>
                  <a:lnTo>
                    <a:pt x="2053" y="253"/>
                  </a:lnTo>
                  <a:lnTo>
                    <a:pt x="2093" y="266"/>
                  </a:lnTo>
                  <a:lnTo>
                    <a:pt x="2133" y="280"/>
                  </a:lnTo>
                  <a:lnTo>
                    <a:pt x="2173" y="306"/>
                  </a:lnTo>
                  <a:lnTo>
                    <a:pt x="2213" y="320"/>
                  </a:lnTo>
                  <a:lnTo>
                    <a:pt x="2266" y="333"/>
                  </a:lnTo>
                  <a:lnTo>
                    <a:pt x="2346" y="373"/>
                  </a:lnTo>
                  <a:lnTo>
                    <a:pt x="2386" y="386"/>
                  </a:lnTo>
                  <a:lnTo>
                    <a:pt x="2426" y="413"/>
                  </a:lnTo>
                  <a:lnTo>
                    <a:pt x="2480" y="426"/>
                  </a:lnTo>
                  <a:lnTo>
                    <a:pt x="2520" y="453"/>
                  </a:lnTo>
                  <a:lnTo>
                    <a:pt x="2573" y="466"/>
                  </a:lnTo>
                  <a:lnTo>
                    <a:pt x="2626" y="493"/>
                  </a:lnTo>
                  <a:lnTo>
                    <a:pt x="2653" y="493"/>
                  </a:lnTo>
                  <a:lnTo>
                    <a:pt x="2680" y="506"/>
                  </a:lnTo>
                  <a:lnTo>
                    <a:pt x="2706" y="520"/>
                  </a:lnTo>
                  <a:lnTo>
                    <a:pt x="2733" y="520"/>
                  </a:lnTo>
                  <a:lnTo>
                    <a:pt x="2760" y="533"/>
                  </a:lnTo>
                  <a:lnTo>
                    <a:pt x="2800" y="546"/>
                  </a:lnTo>
                  <a:lnTo>
                    <a:pt x="2826" y="560"/>
                  </a:lnTo>
                  <a:lnTo>
                    <a:pt x="2866" y="560"/>
                  </a:lnTo>
                  <a:lnTo>
                    <a:pt x="2893" y="573"/>
                  </a:lnTo>
                  <a:lnTo>
                    <a:pt x="2933" y="586"/>
                  </a:lnTo>
                  <a:lnTo>
                    <a:pt x="2973" y="586"/>
                  </a:lnTo>
                  <a:lnTo>
                    <a:pt x="3013" y="600"/>
                  </a:lnTo>
                  <a:lnTo>
                    <a:pt x="3053" y="613"/>
                  </a:lnTo>
                  <a:lnTo>
                    <a:pt x="3106" y="626"/>
                  </a:lnTo>
                  <a:lnTo>
                    <a:pt x="3146" y="626"/>
                  </a:lnTo>
                  <a:lnTo>
                    <a:pt x="3200" y="640"/>
                  </a:lnTo>
                  <a:lnTo>
                    <a:pt x="3253" y="653"/>
                  </a:lnTo>
                  <a:lnTo>
                    <a:pt x="3306" y="666"/>
                  </a:lnTo>
                  <a:lnTo>
                    <a:pt x="3373" y="680"/>
                  </a:lnTo>
                  <a:lnTo>
                    <a:pt x="3426" y="680"/>
                  </a:lnTo>
                  <a:lnTo>
                    <a:pt x="3493" y="693"/>
                  </a:lnTo>
                  <a:lnTo>
                    <a:pt x="3546" y="706"/>
                  </a:lnTo>
                  <a:lnTo>
                    <a:pt x="3613" y="720"/>
                  </a:lnTo>
                  <a:lnTo>
                    <a:pt x="3680" y="733"/>
                  </a:lnTo>
                  <a:lnTo>
                    <a:pt x="3813" y="746"/>
                  </a:lnTo>
                  <a:lnTo>
                    <a:pt x="3933" y="773"/>
                  </a:lnTo>
                  <a:lnTo>
                    <a:pt x="4000" y="786"/>
                  </a:lnTo>
                  <a:lnTo>
                    <a:pt x="4066" y="786"/>
                  </a:lnTo>
                  <a:lnTo>
                    <a:pt x="4133" y="800"/>
                  </a:lnTo>
                  <a:lnTo>
                    <a:pt x="4186" y="813"/>
                  </a:lnTo>
                  <a:lnTo>
                    <a:pt x="4253" y="826"/>
                  </a:lnTo>
                  <a:lnTo>
                    <a:pt x="4306" y="826"/>
                  </a:lnTo>
                  <a:lnTo>
                    <a:pt x="4373" y="840"/>
                  </a:lnTo>
                  <a:lnTo>
                    <a:pt x="4426" y="853"/>
                  </a:lnTo>
                  <a:lnTo>
                    <a:pt x="4480" y="853"/>
                  </a:lnTo>
                  <a:lnTo>
                    <a:pt x="4520" y="866"/>
                  </a:lnTo>
                  <a:lnTo>
                    <a:pt x="4573" y="866"/>
                  </a:lnTo>
                  <a:lnTo>
                    <a:pt x="4613" y="880"/>
                  </a:lnTo>
                  <a:lnTo>
                    <a:pt x="4640" y="880"/>
                  </a:lnTo>
                  <a:lnTo>
                    <a:pt x="4653" y="880"/>
                  </a:lnTo>
                  <a:lnTo>
                    <a:pt x="4680" y="893"/>
                  </a:lnTo>
                  <a:lnTo>
                    <a:pt x="4680" y="920"/>
                  </a:lnTo>
                  <a:lnTo>
                    <a:pt x="4653" y="920"/>
                  </a:lnTo>
                  <a:lnTo>
                    <a:pt x="4626" y="906"/>
                  </a:lnTo>
                  <a:lnTo>
                    <a:pt x="4613" y="906"/>
                  </a:lnTo>
                  <a:lnTo>
                    <a:pt x="4573" y="906"/>
                  </a:lnTo>
                  <a:lnTo>
                    <a:pt x="4520" y="893"/>
                  </a:lnTo>
                  <a:lnTo>
                    <a:pt x="4466" y="880"/>
                  </a:lnTo>
                  <a:lnTo>
                    <a:pt x="4413" y="880"/>
                  </a:lnTo>
                  <a:lnTo>
                    <a:pt x="4360" y="866"/>
                  </a:lnTo>
                  <a:lnTo>
                    <a:pt x="4306" y="866"/>
                  </a:lnTo>
                  <a:lnTo>
                    <a:pt x="4253" y="853"/>
                  </a:lnTo>
                  <a:lnTo>
                    <a:pt x="4186" y="840"/>
                  </a:lnTo>
                  <a:lnTo>
                    <a:pt x="4120" y="826"/>
                  </a:lnTo>
                  <a:lnTo>
                    <a:pt x="4066" y="826"/>
                  </a:lnTo>
                  <a:lnTo>
                    <a:pt x="4000" y="813"/>
                  </a:lnTo>
                  <a:lnTo>
                    <a:pt x="3933" y="800"/>
                  </a:lnTo>
                  <a:lnTo>
                    <a:pt x="3800" y="773"/>
                  </a:lnTo>
                  <a:lnTo>
                    <a:pt x="3680" y="760"/>
                  </a:lnTo>
                  <a:lnTo>
                    <a:pt x="3613" y="746"/>
                  </a:lnTo>
                  <a:lnTo>
                    <a:pt x="3546" y="733"/>
                  </a:lnTo>
                  <a:lnTo>
                    <a:pt x="3480" y="720"/>
                  </a:lnTo>
                  <a:lnTo>
                    <a:pt x="3426" y="720"/>
                  </a:lnTo>
                  <a:lnTo>
                    <a:pt x="3360" y="706"/>
                  </a:lnTo>
                  <a:lnTo>
                    <a:pt x="3306" y="693"/>
                  </a:lnTo>
                  <a:lnTo>
                    <a:pt x="3253" y="680"/>
                  </a:lnTo>
                  <a:lnTo>
                    <a:pt x="3200" y="666"/>
                  </a:lnTo>
                  <a:lnTo>
                    <a:pt x="3146" y="666"/>
                  </a:lnTo>
                  <a:lnTo>
                    <a:pt x="3093" y="653"/>
                  </a:lnTo>
                  <a:lnTo>
                    <a:pt x="3053" y="640"/>
                  </a:lnTo>
                  <a:lnTo>
                    <a:pt x="3013" y="626"/>
                  </a:lnTo>
                  <a:lnTo>
                    <a:pt x="2973" y="626"/>
                  </a:lnTo>
                  <a:lnTo>
                    <a:pt x="2933" y="613"/>
                  </a:lnTo>
                  <a:lnTo>
                    <a:pt x="2893" y="600"/>
                  </a:lnTo>
                  <a:lnTo>
                    <a:pt x="2853" y="600"/>
                  </a:lnTo>
                  <a:lnTo>
                    <a:pt x="2826" y="586"/>
                  </a:lnTo>
                  <a:lnTo>
                    <a:pt x="2786" y="573"/>
                  </a:lnTo>
                  <a:lnTo>
                    <a:pt x="2760" y="560"/>
                  </a:lnTo>
                  <a:lnTo>
                    <a:pt x="2720" y="560"/>
                  </a:lnTo>
                  <a:lnTo>
                    <a:pt x="2693" y="546"/>
                  </a:lnTo>
                  <a:lnTo>
                    <a:pt x="2666" y="533"/>
                  </a:lnTo>
                  <a:lnTo>
                    <a:pt x="2640" y="520"/>
                  </a:lnTo>
                  <a:lnTo>
                    <a:pt x="2613" y="520"/>
                  </a:lnTo>
                  <a:lnTo>
                    <a:pt x="2560" y="493"/>
                  </a:lnTo>
                  <a:lnTo>
                    <a:pt x="2506" y="480"/>
                  </a:lnTo>
                  <a:lnTo>
                    <a:pt x="2466" y="453"/>
                  </a:lnTo>
                  <a:lnTo>
                    <a:pt x="2413" y="440"/>
                  </a:lnTo>
                  <a:lnTo>
                    <a:pt x="2373" y="426"/>
                  </a:lnTo>
                  <a:lnTo>
                    <a:pt x="2333" y="400"/>
                  </a:lnTo>
                  <a:lnTo>
                    <a:pt x="2253" y="360"/>
                  </a:lnTo>
                  <a:lnTo>
                    <a:pt x="2213" y="346"/>
                  </a:lnTo>
                  <a:lnTo>
                    <a:pt x="2160" y="333"/>
                  </a:lnTo>
                  <a:lnTo>
                    <a:pt x="2120" y="320"/>
                  </a:lnTo>
                  <a:lnTo>
                    <a:pt x="2080" y="293"/>
                  </a:lnTo>
                  <a:lnTo>
                    <a:pt x="2040" y="280"/>
                  </a:lnTo>
                  <a:lnTo>
                    <a:pt x="2000" y="266"/>
                  </a:lnTo>
                  <a:lnTo>
                    <a:pt x="1973" y="240"/>
                  </a:lnTo>
                  <a:lnTo>
                    <a:pt x="1933" y="226"/>
                  </a:lnTo>
                  <a:lnTo>
                    <a:pt x="1893" y="213"/>
                  </a:lnTo>
                  <a:lnTo>
                    <a:pt x="1866" y="200"/>
                  </a:lnTo>
                  <a:lnTo>
                    <a:pt x="1826" y="186"/>
                  </a:lnTo>
                  <a:lnTo>
                    <a:pt x="1800" y="160"/>
                  </a:lnTo>
                  <a:lnTo>
                    <a:pt x="1733" y="133"/>
                  </a:lnTo>
                  <a:lnTo>
                    <a:pt x="1706" y="120"/>
                  </a:lnTo>
                  <a:lnTo>
                    <a:pt x="1680" y="106"/>
                  </a:lnTo>
                  <a:lnTo>
                    <a:pt x="1653" y="106"/>
                  </a:lnTo>
                  <a:lnTo>
                    <a:pt x="1626" y="93"/>
                  </a:lnTo>
                  <a:lnTo>
                    <a:pt x="1600" y="80"/>
                  </a:lnTo>
                  <a:lnTo>
                    <a:pt x="1573" y="80"/>
                  </a:lnTo>
                  <a:lnTo>
                    <a:pt x="1546" y="66"/>
                  </a:lnTo>
                  <a:lnTo>
                    <a:pt x="1533" y="66"/>
                  </a:lnTo>
                  <a:lnTo>
                    <a:pt x="1506" y="53"/>
                  </a:lnTo>
                  <a:lnTo>
                    <a:pt x="1480" y="53"/>
                  </a:lnTo>
                  <a:lnTo>
                    <a:pt x="1440" y="40"/>
                  </a:lnTo>
                  <a:lnTo>
                    <a:pt x="1400" y="40"/>
                  </a:lnTo>
                  <a:lnTo>
                    <a:pt x="1360" y="40"/>
                  </a:lnTo>
                  <a:lnTo>
                    <a:pt x="1346" y="26"/>
                  </a:lnTo>
                  <a:lnTo>
                    <a:pt x="1320" y="26"/>
                  </a:lnTo>
                  <a:lnTo>
                    <a:pt x="1293" y="26"/>
                  </a:lnTo>
                  <a:lnTo>
                    <a:pt x="1266" y="26"/>
                  </a:lnTo>
                  <a:lnTo>
                    <a:pt x="1240" y="26"/>
                  </a:lnTo>
                  <a:lnTo>
                    <a:pt x="1213" y="26"/>
                  </a:lnTo>
                  <a:lnTo>
                    <a:pt x="1186" y="26"/>
                  </a:lnTo>
                  <a:lnTo>
                    <a:pt x="1160" y="26"/>
                  </a:lnTo>
                  <a:lnTo>
                    <a:pt x="1093" y="26"/>
                  </a:lnTo>
                  <a:lnTo>
                    <a:pt x="1066" y="26"/>
                  </a:lnTo>
                  <a:lnTo>
                    <a:pt x="1026" y="26"/>
                  </a:lnTo>
                  <a:lnTo>
                    <a:pt x="1000" y="40"/>
                  </a:lnTo>
                  <a:lnTo>
                    <a:pt x="973" y="40"/>
                  </a:lnTo>
                  <a:lnTo>
                    <a:pt x="933" y="40"/>
                  </a:lnTo>
                  <a:lnTo>
                    <a:pt x="906" y="53"/>
                  </a:lnTo>
                  <a:lnTo>
                    <a:pt x="880" y="53"/>
                  </a:lnTo>
                  <a:lnTo>
                    <a:pt x="853" y="66"/>
                  </a:lnTo>
                  <a:lnTo>
                    <a:pt x="826" y="80"/>
                  </a:lnTo>
                  <a:lnTo>
                    <a:pt x="800" y="93"/>
                  </a:lnTo>
                  <a:lnTo>
                    <a:pt x="773" y="106"/>
                  </a:lnTo>
                  <a:lnTo>
                    <a:pt x="746" y="120"/>
                  </a:lnTo>
                  <a:lnTo>
                    <a:pt x="733" y="146"/>
                  </a:lnTo>
                  <a:lnTo>
                    <a:pt x="706" y="173"/>
                  </a:lnTo>
                  <a:lnTo>
                    <a:pt x="680" y="186"/>
                  </a:lnTo>
                  <a:lnTo>
                    <a:pt x="666" y="213"/>
                  </a:lnTo>
                  <a:lnTo>
                    <a:pt x="640" y="240"/>
                  </a:lnTo>
                  <a:lnTo>
                    <a:pt x="613" y="266"/>
                  </a:lnTo>
                  <a:lnTo>
                    <a:pt x="573" y="333"/>
                  </a:lnTo>
                  <a:lnTo>
                    <a:pt x="533" y="386"/>
                  </a:lnTo>
                  <a:lnTo>
                    <a:pt x="493" y="453"/>
                  </a:lnTo>
                  <a:lnTo>
                    <a:pt x="466" y="480"/>
                  </a:lnTo>
                  <a:lnTo>
                    <a:pt x="440" y="506"/>
                  </a:lnTo>
                  <a:lnTo>
                    <a:pt x="386" y="560"/>
                  </a:lnTo>
                  <a:lnTo>
                    <a:pt x="346" y="613"/>
                  </a:lnTo>
                  <a:lnTo>
                    <a:pt x="293" y="666"/>
                  </a:lnTo>
                  <a:lnTo>
                    <a:pt x="240" y="720"/>
                  </a:lnTo>
                  <a:lnTo>
                    <a:pt x="133" y="826"/>
                  </a:lnTo>
                  <a:lnTo>
                    <a:pt x="26" y="933"/>
                  </a:lnTo>
                  <a:lnTo>
                    <a:pt x="0" y="906"/>
                  </a:lnTo>
                  <a:lnTo>
                    <a:pt x="4666" y="853"/>
                  </a:lnTo>
                  <a:lnTo>
                    <a:pt x="4746" y="920"/>
                  </a:lnTo>
                  <a:lnTo>
                    <a:pt x="4653" y="946"/>
                  </a:lnTo>
                  <a:lnTo>
                    <a:pt x="4666" y="853"/>
                  </a:lnTo>
                  <a:lnTo>
                    <a:pt x="0" y="90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2" name="Freeform 28"/>
            <p:cNvSpPr/>
            <p:nvPr/>
          </p:nvSpPr>
          <p:spPr bwMode="auto">
            <a:xfrm>
              <a:off x="1691" y="1083"/>
              <a:ext cx="363" cy="149"/>
            </a:xfrm>
            <a:custGeom>
              <a:avLst/>
              <a:gdLst>
                <a:gd name="T0" fmla="*/ 0 w 907"/>
                <a:gd name="T1" fmla="*/ 0 h 373"/>
                <a:gd name="T2" fmla="*/ 0 w 907"/>
                <a:gd name="T3" fmla="*/ 1 h 373"/>
                <a:gd name="T4" fmla="*/ 2 w 907"/>
                <a:gd name="T5" fmla="*/ 1 h 373"/>
                <a:gd name="T6" fmla="*/ 2 w 907"/>
                <a:gd name="T7" fmla="*/ 0 h 373"/>
                <a:gd name="T8" fmla="*/ 0 w 907"/>
                <a:gd name="T9" fmla="*/ 0 h 373"/>
                <a:gd name="T10" fmla="*/ 0 60000 65536"/>
                <a:gd name="T11" fmla="*/ 0 60000 65536"/>
                <a:gd name="T12" fmla="*/ 0 60000 65536"/>
                <a:gd name="T13" fmla="*/ 0 60000 65536"/>
                <a:gd name="T14" fmla="*/ 0 60000 65536"/>
                <a:gd name="T15" fmla="*/ 0 w 907"/>
                <a:gd name="T16" fmla="*/ 0 h 373"/>
                <a:gd name="T17" fmla="*/ 907 w 907"/>
                <a:gd name="T18" fmla="*/ 373 h 373"/>
              </a:gdLst>
              <a:ahLst/>
              <a:cxnLst>
                <a:cxn ang="T10">
                  <a:pos x="T0" y="T1"/>
                </a:cxn>
                <a:cxn ang="T11">
                  <a:pos x="T2" y="T3"/>
                </a:cxn>
                <a:cxn ang="T12">
                  <a:pos x="T4" y="T5"/>
                </a:cxn>
                <a:cxn ang="T13">
                  <a:pos x="T6" y="T7"/>
                </a:cxn>
                <a:cxn ang="T14">
                  <a:pos x="T8" y="T9"/>
                </a:cxn>
              </a:cxnLst>
              <a:rect l="T15" t="T16" r="T17" b="T18"/>
              <a:pathLst>
                <a:path w="907" h="373">
                  <a:moveTo>
                    <a:pt x="0" y="0"/>
                  </a:moveTo>
                  <a:lnTo>
                    <a:pt x="0" y="386"/>
                  </a:lnTo>
                  <a:lnTo>
                    <a:pt x="906" y="386"/>
                  </a:lnTo>
                  <a:lnTo>
                    <a:pt x="906" y="0"/>
                  </a:lnTo>
                  <a:lnTo>
                    <a:pt x="0" y="0"/>
                  </a:lnTo>
                  <a:close/>
                </a:path>
              </a:pathLst>
            </a:custGeom>
            <a:noFill/>
            <a:ln w="14288" cmpd="sng">
              <a:solidFill>
                <a:srgbClr val="0033CC"/>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3" name="Freeform 29"/>
            <p:cNvSpPr/>
            <p:nvPr/>
          </p:nvSpPr>
          <p:spPr bwMode="auto">
            <a:xfrm>
              <a:off x="1824" y="939"/>
              <a:ext cx="0" cy="69"/>
            </a:xfrm>
            <a:custGeom>
              <a:avLst/>
              <a:gdLst>
                <a:gd name="T0" fmla="*/ 0 h 173"/>
                <a:gd name="T1" fmla="*/ 0 h 173"/>
                <a:gd name="T2" fmla="*/ 0 60000 65536"/>
                <a:gd name="T3" fmla="*/ 0 60000 65536"/>
                <a:gd name="T4" fmla="*/ 0 h 173"/>
                <a:gd name="T5" fmla="*/ 173 h 173"/>
              </a:gdLst>
              <a:ahLst/>
              <a:cxnLst>
                <a:cxn ang="T2">
                  <a:pos x="0" y="T0"/>
                </a:cxn>
                <a:cxn ang="T3">
                  <a:pos x="0" y="T1"/>
                </a:cxn>
              </a:cxnLst>
              <a:rect l="0" t="T4" r="0" b="T5"/>
              <a:pathLst>
                <a:path h="173">
                  <a:moveTo>
                    <a:pt x="0" y="186"/>
                  </a:moveTo>
                  <a:lnTo>
                    <a:pt x="0" y="0"/>
                  </a:lnTo>
                </a:path>
              </a:pathLst>
            </a:custGeom>
            <a:noFill/>
            <a:ln w="4763" cmpd="sng">
              <a:solidFill>
                <a:srgbClr val="000000"/>
              </a:solidFill>
              <a:miter lim="800000"/>
            </a:ln>
            <a:extLst>
              <a:ext uri="{909E8E84-426E-40DD-AFC4-6F175D3DCCD1}">
                <a14:hiddenFill xmlns:a14="http://schemas.microsoft.com/office/drawing/2010/main">
                  <a:solidFill>
                    <a:srgbClr val="FFFFFF"/>
                  </a:solid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sp>
        <p:nvSpPr>
          <p:cNvPr id="24" name="Rectangle 31"/>
          <p:cNvSpPr>
            <a:spLocks noChangeArrowheads="1"/>
          </p:cNvSpPr>
          <p:nvPr/>
        </p:nvSpPr>
        <p:spPr bwMode="auto">
          <a:xfrm>
            <a:off x="1981340" y="5205114"/>
            <a:ext cx="1152525" cy="630237"/>
          </a:xfrm>
          <a:prstGeom prst="rect">
            <a:avLst/>
          </a:prstGeom>
          <a:solidFill>
            <a:srgbClr val="FFC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概念</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Concept </a:t>
            </a:r>
            <a:endParaRPr lang="en-US" altLang="zh-CN">
              <a:latin typeface="微软雅黑" panose="020B0503020204020204" pitchFamily="34" charset="-122"/>
              <a:ea typeface="微软雅黑" panose="020B0503020204020204" pitchFamily="34" charset="-122"/>
            </a:endParaRPr>
          </a:p>
        </p:txBody>
      </p:sp>
      <p:sp>
        <p:nvSpPr>
          <p:cNvPr id="25" name="Rectangle 32"/>
          <p:cNvSpPr>
            <a:spLocks noChangeArrowheads="1"/>
          </p:cNvSpPr>
          <p:nvPr/>
        </p:nvSpPr>
        <p:spPr bwMode="auto">
          <a:xfrm>
            <a:off x="3630752" y="5205114"/>
            <a:ext cx="1152525" cy="647700"/>
          </a:xfrm>
          <a:prstGeom prst="rect">
            <a:avLst/>
          </a:prstGeom>
          <a:solidFill>
            <a:schemeClr val="accent1"/>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设计 </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Design</a:t>
            </a:r>
            <a:endParaRPr lang="en-US" altLang="zh-CN">
              <a:latin typeface="微软雅黑" panose="020B0503020204020204" pitchFamily="34" charset="-122"/>
              <a:ea typeface="微软雅黑" panose="020B0503020204020204" pitchFamily="34" charset="-122"/>
            </a:endParaRPr>
          </a:p>
        </p:txBody>
      </p:sp>
      <p:sp>
        <p:nvSpPr>
          <p:cNvPr id="26" name="Rectangle 33"/>
          <p:cNvSpPr>
            <a:spLocks noChangeArrowheads="1"/>
          </p:cNvSpPr>
          <p:nvPr/>
        </p:nvSpPr>
        <p:spPr bwMode="auto">
          <a:xfrm>
            <a:off x="6943865" y="5205114"/>
            <a:ext cx="1152525" cy="647700"/>
          </a:xfrm>
          <a:prstGeom prst="rect">
            <a:avLst/>
          </a:prstGeom>
          <a:solidFill>
            <a:srgbClr val="92D05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运行</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Produce</a:t>
            </a:r>
            <a:endParaRPr lang="en-US" altLang="zh-CN">
              <a:latin typeface="微软雅黑" panose="020B0503020204020204" pitchFamily="34" charset="-122"/>
              <a:ea typeface="微软雅黑" panose="020B0503020204020204" pitchFamily="34" charset="-122"/>
            </a:endParaRPr>
          </a:p>
        </p:txBody>
      </p:sp>
      <p:sp>
        <p:nvSpPr>
          <p:cNvPr id="27" name="Rectangle 34"/>
          <p:cNvSpPr>
            <a:spLocks noChangeArrowheads="1"/>
          </p:cNvSpPr>
          <p:nvPr/>
        </p:nvSpPr>
        <p:spPr bwMode="auto">
          <a:xfrm>
            <a:off x="5359540" y="5205114"/>
            <a:ext cx="1152525" cy="647700"/>
          </a:xfrm>
          <a:prstGeom prst="rect">
            <a:avLst/>
          </a:prstGeom>
          <a:solidFill>
            <a:srgbClr val="FF0000"/>
          </a:solidFill>
          <a:ln w="9525">
            <a:solidFill>
              <a:schemeClr val="tx1"/>
            </a:solidFill>
            <a:miter lim="800000"/>
          </a:ln>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生产</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Process</a:t>
            </a:r>
            <a:endParaRPr lang="en-US" altLang="zh-CN">
              <a:latin typeface="微软雅黑" panose="020B0503020204020204" pitchFamily="34" charset="-122"/>
              <a:ea typeface="微软雅黑" panose="020B0503020204020204" pitchFamily="34" charset="-122"/>
            </a:endParaRPr>
          </a:p>
        </p:txBody>
      </p:sp>
      <p:sp>
        <p:nvSpPr>
          <p:cNvPr id="29" name="Rectangle 36"/>
          <p:cNvSpPr>
            <a:spLocks noChangeArrowheads="1"/>
          </p:cNvSpPr>
          <p:nvPr/>
        </p:nvSpPr>
        <p:spPr bwMode="auto">
          <a:xfrm>
            <a:off x="3657740" y="3204864"/>
            <a:ext cx="1152525"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纸面</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Paper </a:t>
            </a:r>
            <a:endParaRPr lang="en-US" altLang="zh-CN">
              <a:latin typeface="微软雅黑" panose="020B0503020204020204" pitchFamily="34" charset="-122"/>
              <a:ea typeface="微软雅黑" panose="020B0503020204020204" pitchFamily="34" charset="-122"/>
            </a:endParaRPr>
          </a:p>
        </p:txBody>
      </p:sp>
      <p:sp>
        <p:nvSpPr>
          <p:cNvPr id="30" name="Rectangle 37"/>
          <p:cNvSpPr>
            <a:spLocks noChangeArrowheads="1"/>
          </p:cNvSpPr>
          <p:nvPr/>
        </p:nvSpPr>
        <p:spPr bwMode="auto">
          <a:xfrm>
            <a:off x="7801115" y="3133426"/>
            <a:ext cx="1152525"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硬件</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Materia </a:t>
            </a:r>
            <a:endParaRPr lang="en-US" altLang="zh-CN">
              <a:latin typeface="微软雅黑" panose="020B0503020204020204" pitchFamily="34" charset="-122"/>
              <a:ea typeface="微软雅黑" panose="020B0503020204020204" pitchFamily="34" charset="-122"/>
            </a:endParaRPr>
          </a:p>
        </p:txBody>
      </p:sp>
      <p:sp>
        <p:nvSpPr>
          <p:cNvPr id="31" name="Rectangle 38"/>
          <p:cNvSpPr>
            <a:spLocks noChangeArrowheads="1"/>
          </p:cNvSpPr>
          <p:nvPr/>
        </p:nvSpPr>
        <p:spPr bwMode="auto">
          <a:xfrm>
            <a:off x="7923352" y="3919239"/>
            <a:ext cx="1295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传统模式</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Traditional </a:t>
            </a:r>
            <a:endParaRPr lang="en-US" altLang="zh-CN">
              <a:latin typeface="微软雅黑" panose="020B0503020204020204" pitchFamily="34" charset="-122"/>
              <a:ea typeface="微软雅黑" panose="020B0503020204020204" pitchFamily="34" charset="-122"/>
            </a:endParaRPr>
          </a:p>
        </p:txBody>
      </p:sp>
      <p:sp>
        <p:nvSpPr>
          <p:cNvPr id="32" name="Rectangle 39"/>
          <p:cNvSpPr>
            <a:spLocks noChangeArrowheads="1"/>
          </p:cNvSpPr>
          <p:nvPr/>
        </p:nvSpPr>
        <p:spPr bwMode="auto">
          <a:xfrm>
            <a:off x="2046427" y="4106564"/>
            <a:ext cx="1295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FMEA </a:t>
            </a:r>
            <a:endParaRPr lang="en-US" altLang="zh-CN">
              <a:latin typeface="微软雅黑" panose="020B0503020204020204" pitchFamily="34" charset="-122"/>
              <a:ea typeface="微软雅黑" panose="020B0503020204020204" pitchFamily="34" charset="-122"/>
            </a:endParaRPr>
          </a:p>
        </p:txBody>
      </p:sp>
      <p:sp>
        <p:nvSpPr>
          <p:cNvPr id="33" name="Rectangle 40"/>
          <p:cNvSpPr>
            <a:spLocks noChangeArrowheads="1"/>
          </p:cNvSpPr>
          <p:nvPr/>
        </p:nvSpPr>
        <p:spPr bwMode="auto">
          <a:xfrm>
            <a:off x="1254265" y="1766589"/>
            <a:ext cx="1584325" cy="122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微软雅黑" panose="020B0503020204020204" pitchFamily="34" charset="-122"/>
                <a:ea typeface="微软雅黑" panose="020B0503020204020204" pitchFamily="34" charset="-122"/>
              </a:rPr>
              <a:t>工作量</a:t>
            </a:r>
            <a:endParaRPr lang="zh-CN" altLang="en-US">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Resource for</a:t>
            </a:r>
            <a:endParaRPr lang="en-US" altLang="zh-CN">
              <a:latin typeface="微软雅黑" panose="020B0503020204020204" pitchFamily="34" charset="-122"/>
              <a:ea typeface="微软雅黑" panose="020B0503020204020204" pitchFamily="34" charset="-122"/>
            </a:endParaRPr>
          </a:p>
          <a:p>
            <a:pPr algn="ctr" eaLnBrk="1" hangingPunct="1">
              <a:buFont typeface="Arial" panose="020B0604020202020204" pitchFamily="34" charset="0"/>
              <a:buNone/>
            </a:pPr>
            <a:r>
              <a:rPr lang="en-US" altLang="zh-CN">
                <a:latin typeface="微软雅黑" panose="020B0503020204020204" pitchFamily="34" charset="-122"/>
                <a:ea typeface="微软雅黑" panose="020B0503020204020204" pitchFamily="34" charset="-122"/>
              </a:rPr>
              <a:t>problem solving  </a:t>
            </a:r>
            <a:endParaRPr lang="en-US" altLang="zh-CN">
              <a:latin typeface="微软雅黑" panose="020B0503020204020204" pitchFamily="34" charset="-122"/>
              <a:ea typeface="微软雅黑" panose="020B0503020204020204" pitchFamily="34" charset="-122"/>
            </a:endParaRPr>
          </a:p>
        </p:txBody>
      </p:sp>
      <p:sp>
        <p:nvSpPr>
          <p:cNvPr id="34" name="Rectangle 3"/>
          <p:cNvSpPr txBox="1">
            <a:spLocks noChangeArrowheads="1"/>
          </p:cNvSpPr>
          <p:nvPr/>
        </p:nvSpPr>
        <p:spPr bwMode="auto">
          <a:xfrm>
            <a:off x="4597540" y="721736"/>
            <a:ext cx="4794250" cy="2071687"/>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txBody>
          <a:bodyPr/>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有效实施预防计划；</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识别改变需求，降低成本，减少浪费；</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降低无增值操作，集中资源，循序改善产品设计和制程</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避免采用高风险的设计，有助于设计改进；</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循环改善，不断提升设计和制程可靠度；</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制程检验，测试标准，检验程序、规范等；</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可实施产品可靠性，制程安全性，环保的评估；</a:t>
            </a:r>
            <a:endParaRPr lang="en-US" altLang="zh-CN" sz="1400" dirty="0">
              <a:latin typeface="微软雅黑" panose="020B0503020204020204" pitchFamily="34" charset="-122"/>
              <a:ea typeface="微软雅黑" panose="020B0503020204020204" pitchFamily="34" charset="-122"/>
            </a:endParaRPr>
          </a:p>
          <a:p>
            <a:pPr marL="176530" indent="-176530" eaLnBrk="1" hangingPunct="1">
              <a:spcBef>
                <a:spcPct val="20000"/>
              </a:spcBef>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有助于工程师培训与演练。</a:t>
            </a:r>
            <a:endParaRPr lang="zh-CN" altLang="en-US" sz="14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7172"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72638" y="61913"/>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3"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类型范围</a:t>
            </a:r>
            <a:endParaRPr lang="zh-CN" altLang="en-US" sz="3600" dirty="0"/>
          </a:p>
        </p:txBody>
      </p:sp>
      <p:sp>
        <p:nvSpPr>
          <p:cNvPr id="7" name="Rectangle 7" descr="Rectangle: Click to edit Master text styles&#10;Second level&#10;Third level&#10;Fourth level&#10;Fifth level"/>
          <p:cNvSpPr txBox="1">
            <a:spLocks noChangeArrowheads="1"/>
          </p:cNvSpPr>
          <p:nvPr/>
        </p:nvSpPr>
        <p:spPr bwMode="auto">
          <a:xfrm>
            <a:off x="313055" y="1367155"/>
            <a:ext cx="10659745" cy="29654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200000"/>
              </a:lnSpc>
              <a:buFont typeface="Wingdings" panose="05000000000000000000" pitchFamily="2" charset="2"/>
              <a:buChar char="p"/>
            </a:pPr>
            <a:r>
              <a:rPr lang="zh-CN" altLang="en-US" sz="2400" b="1" dirty="0">
                <a:solidFill>
                  <a:srgbClr val="1902FC"/>
                </a:solidFill>
                <a:latin typeface="微软雅黑" panose="020B0503020204020204" pitchFamily="34" charset="-122"/>
                <a:ea typeface="微软雅黑" panose="020B0503020204020204" pitchFamily="34" charset="-122"/>
              </a:rPr>
              <a:t>系统级</a:t>
            </a:r>
            <a:r>
              <a:rPr lang="en-US" altLang="zh-CN" sz="2400" b="1" dirty="0">
                <a:solidFill>
                  <a:srgbClr val="1902FC"/>
                </a:solidFill>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：针对整个系统</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子系统的分析，在需求分析以及系统总设阶段开展。系统级可靠性设计其实就是系统级</a:t>
            </a:r>
            <a:r>
              <a:rPr lang="en-US" altLang="zh-CN" sz="2000" dirty="0">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分析的简化实现。</a:t>
            </a:r>
            <a:endParaRPr lang="zh-CN" altLang="en-US" sz="2000" dirty="0">
              <a:latin typeface="微软雅黑" panose="020B0503020204020204" pitchFamily="34" charset="-122"/>
              <a:ea typeface="微软雅黑" panose="020B0503020204020204" pitchFamily="34" charset="-122"/>
            </a:endParaRPr>
          </a:p>
          <a:p>
            <a:pPr eaLnBrk="1" hangingPunct="1">
              <a:lnSpc>
                <a:spcPct val="200000"/>
              </a:lnSpc>
              <a:buFont typeface="Wingdings" panose="05000000000000000000" pitchFamily="2" charset="2"/>
              <a:buChar char="p"/>
            </a:pPr>
            <a:r>
              <a:rPr lang="zh-CN" sz="2400" b="1" dirty="0">
                <a:solidFill>
                  <a:srgbClr val="1902FC"/>
                </a:solidFill>
                <a:latin typeface="微软雅黑" panose="020B0503020204020204" pitchFamily="34" charset="-122"/>
                <a:ea typeface="微软雅黑" panose="020B0503020204020204" pitchFamily="34" charset="-122"/>
              </a:rPr>
              <a:t>特性级</a:t>
            </a:r>
            <a:r>
              <a:rPr lang="en-US" altLang="zh-CN" sz="2400" b="1" dirty="0">
                <a:solidFill>
                  <a:srgbClr val="1902FC"/>
                </a:solidFill>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：针对某个功能特性的分析，在功能特性的概要设计</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详细设计阶段开展。这是本培训课程的覆盖内容。</a:t>
            </a:r>
            <a:endParaRPr lang="zh-CN" altLang="en-US" sz="20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0243" name="文本框 6"/>
          <p:cNvSpPr>
            <a:spLocks noChangeArrowheads="1"/>
          </p:cNvSpPr>
          <p:nvPr/>
        </p:nvSpPr>
        <p:spPr bwMode="auto">
          <a:xfrm>
            <a:off x="9145588" y="6130925"/>
            <a:ext cx="230028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1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a:p>
        </p:txBody>
      </p:sp>
      <p:pic>
        <p:nvPicPr>
          <p:cNvPr id="10244"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72638" y="61913"/>
            <a:ext cx="1706562"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5" name="TextBox 1"/>
          <p:cNvSpPr>
            <a:spLocks noChangeArrowheads="1"/>
          </p:cNvSpPr>
          <p:nvPr/>
        </p:nvSpPr>
        <p:spPr bwMode="auto">
          <a:xfrm>
            <a:off x="31750" y="46038"/>
            <a:ext cx="453548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常见错误</a:t>
            </a:r>
            <a:endParaRPr lang="zh-CN" altLang="en-US" sz="3600" dirty="0"/>
          </a:p>
        </p:txBody>
      </p:sp>
      <p:graphicFrame>
        <p:nvGraphicFramePr>
          <p:cNvPr id="35" name="图示 34"/>
          <p:cNvGraphicFramePr/>
          <p:nvPr/>
        </p:nvGraphicFramePr>
        <p:xfrm>
          <a:off x="896821" y="234008"/>
          <a:ext cx="6527801" cy="61841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7" name="矩形 36"/>
          <p:cNvSpPr>
            <a:spLocks noChangeArrowheads="1"/>
          </p:cNvSpPr>
          <p:nvPr/>
        </p:nvSpPr>
        <p:spPr bwMode="auto">
          <a:xfrm>
            <a:off x="7596452" y="1919188"/>
            <a:ext cx="3568436" cy="2634183"/>
          </a:xfrm>
          <a:prstGeom prst="rect">
            <a:avLst/>
          </a:prstGeom>
          <a:noFill/>
          <a:ln w="9525">
            <a:noFill/>
            <a:miter lim="800000"/>
          </a:ln>
        </p:spPr>
        <p:txBody>
          <a:bodyPr wrap="square">
            <a:spAutoFit/>
          </a:bodyPr>
          <a:lstStyle/>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活动时间投入不够</a:t>
            </a:r>
            <a:endParaRPr lang="en-US" altLang="zh-CN" sz="1600" b="1"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糟糕的内部沟通</a:t>
            </a:r>
            <a:endParaRPr lang="en-US" altLang="zh-CN" sz="1600" b="1"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缺乏真正的员工授权</a:t>
            </a:r>
            <a:endParaRPr lang="en-US" altLang="zh-CN" sz="1600" b="1"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缺少正式的变革战略规划</a:t>
            </a:r>
            <a:endParaRPr lang="en-US" altLang="zh-CN" sz="1600" b="1"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solidFill>
                  <a:srgbClr val="FF0000"/>
                </a:solidFill>
                <a:latin typeface="微软雅黑" panose="020B0503020204020204" pitchFamily="34" charset="-122"/>
                <a:ea typeface="微软雅黑" panose="020B0503020204020204" pitchFamily="34" charset="-122"/>
              </a:rPr>
              <a:t>把</a:t>
            </a:r>
            <a:r>
              <a:rPr lang="en-US" altLang="zh-CN" sz="1600" b="1" dirty="0">
                <a:solidFill>
                  <a:srgbClr val="FF0000"/>
                </a:solidFill>
                <a:latin typeface="微软雅黑" panose="020B0503020204020204" pitchFamily="34" charset="-122"/>
                <a:ea typeface="微软雅黑" panose="020B0503020204020204" pitchFamily="34" charset="-122"/>
              </a:rPr>
              <a:t>FMEA</a:t>
            </a:r>
            <a:r>
              <a:rPr lang="zh-CN" altLang="en-US" sz="1600" b="1" dirty="0">
                <a:solidFill>
                  <a:srgbClr val="FF0000"/>
                </a:solidFill>
                <a:latin typeface="微软雅黑" panose="020B0503020204020204" pitchFamily="34" charset="-122"/>
                <a:ea typeface="微软雅黑" panose="020B0503020204020204" pitchFamily="34" charset="-122"/>
              </a:rPr>
              <a:t>当作快速解决问题的方法</a:t>
            </a:r>
            <a:endParaRPr lang="en-US" altLang="zh-CN" sz="1600" b="1"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为短期的财务结果而行事</a:t>
            </a:r>
            <a:endParaRPr lang="en-US" altLang="zh-CN" sz="1600" b="1"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v"/>
            </a:pPr>
            <a:r>
              <a:rPr lang="zh-CN" altLang="en-US" sz="1600" b="1" dirty="0">
                <a:latin typeface="微软雅黑" panose="020B0503020204020204" pitchFamily="34" charset="-122"/>
                <a:ea typeface="微软雅黑" panose="020B0503020204020204" pitchFamily="34" charset="-122"/>
              </a:rPr>
              <a:t>缺乏客户为关注焦点</a:t>
            </a:r>
            <a:endParaRPr lang="zh-CN" altLang="en-US" sz="1600" b="1"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1000"/>
                                        <p:tgtEl>
                                          <p:spTgt spid="37"/>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heel(1)">
                                      <p:cBhvr>
                                        <p:cTn id="11" dur="2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5" grpId="0">
        <p:bldAsOne/>
      </p:bldGraphic>
      <p:bldP spid="3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9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4100"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4101"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4102"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4103"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4104" name="TextBox 23"/>
          <p:cNvSpPr/>
          <p:nvPr/>
        </p:nvSpPr>
        <p:spPr>
          <a:xfrm>
            <a:off x="5552440" y="2625725"/>
            <a:ext cx="5077460"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2.2 FMEA</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之分析指导</a:t>
            </a:r>
            <a:endParaRPr lang="en-US" altLang="zh-CN"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05"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4106" name="Group 10"/>
          <p:cNvGrpSpPr>
            <a:grpSpLocks noChangeAspect="1"/>
          </p:cNvGrpSpPr>
          <p:nvPr/>
        </p:nvGrpSpPr>
        <p:grpSpPr>
          <a:xfrm>
            <a:off x="8520113" y="3613150"/>
            <a:ext cx="2052637" cy="406400"/>
            <a:chOff x="0" y="0"/>
            <a:chExt cx="2172097" cy="430362"/>
          </a:xfrm>
        </p:grpSpPr>
        <p:pic>
          <p:nvPicPr>
            <p:cNvPr id="4108"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4109"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4110"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4111"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4107"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6138" y="19050"/>
            <a:ext cx="1706562" cy="590550"/>
          </a:xfrm>
          <a:prstGeom prst="rect">
            <a:avLst/>
          </a:prstGeom>
          <a:noFill/>
          <a:ln w="9525">
            <a:noFill/>
          </a:ln>
        </p:spPr>
      </p:pic>
      <p:sp>
        <p:nvSpPr>
          <p:cNvPr id="38916" name="文本框 9"/>
          <p:cNvSpPr/>
          <p:nvPr/>
        </p:nvSpPr>
        <p:spPr>
          <a:xfrm>
            <a:off x="9396413" y="619283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75453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rPr>
              <a:t>总体步骤</a:t>
            </a:r>
            <a:endParaRPr lang="zh-CN" altLang="en-US" sz="3600" b="1" dirty="0">
              <a:solidFill>
                <a:srgbClr val="0070C0"/>
              </a:solidFill>
              <a:latin typeface="微软雅黑" panose="020B0503020204020204" pitchFamily="34" charset="-122"/>
              <a:ea typeface="微软雅黑" panose="020B0503020204020204" pitchFamily="34" charset="-122"/>
            </a:endParaRPr>
          </a:p>
        </p:txBody>
      </p:sp>
      <p:sp>
        <p:nvSpPr>
          <p:cNvPr id="12" name="Text Box 5"/>
          <p:cNvSpPr txBox="1">
            <a:spLocks noChangeArrowheads="1"/>
          </p:cNvSpPr>
          <p:nvPr/>
        </p:nvSpPr>
        <p:spPr bwMode="auto">
          <a:xfrm>
            <a:off x="360680" y="947420"/>
            <a:ext cx="1495425" cy="706755"/>
          </a:xfrm>
          <a:prstGeom prst="rect">
            <a:avLst/>
          </a:prstGeom>
          <a:solidFill>
            <a:schemeClr val="tx2">
              <a:lumMod val="20000"/>
              <a:lumOff val="80000"/>
            </a:schemeClr>
          </a:solidFill>
          <a:ln w="19050">
            <a:solidFill>
              <a:schemeClr val="tx1"/>
            </a:solidFill>
            <a:miter lim="800000"/>
          </a:ln>
        </p:spPr>
        <p:txBody>
          <a:bodyPr wrap="square">
            <a:spAutoFit/>
          </a:bodyPr>
          <a:lstStyle>
            <a:lvl1pPr eaLnBrk="0" hangingPunct="0">
              <a:defRPr>
                <a:solidFill>
                  <a:schemeClr val="tx1"/>
                </a:solidFill>
                <a:latin typeface="Arial" panose="020B0604020202020204" pitchFamily="34" charset="0"/>
                <a:ea typeface="楷体_GB2312" pitchFamily="49" charset="-122"/>
              </a:defRPr>
            </a:lvl1pPr>
            <a:lvl2pPr marL="742950" indent="-285750" eaLnBrk="0" hangingPunct="0">
              <a:defRPr>
                <a:solidFill>
                  <a:schemeClr val="tx1"/>
                </a:solidFill>
                <a:latin typeface="Arial" panose="020B0604020202020204" pitchFamily="34" charset="0"/>
                <a:ea typeface="楷体_GB2312" pitchFamily="49" charset="-122"/>
              </a:defRPr>
            </a:lvl2pPr>
            <a:lvl3pPr marL="1143000" indent="-228600" eaLnBrk="0" hangingPunct="0">
              <a:defRPr>
                <a:solidFill>
                  <a:schemeClr val="tx1"/>
                </a:solidFill>
                <a:latin typeface="Arial" panose="020B0604020202020204" pitchFamily="34" charset="0"/>
                <a:ea typeface="楷体_GB2312" pitchFamily="49" charset="-122"/>
              </a:defRPr>
            </a:lvl3pPr>
            <a:lvl4pPr marL="1600200" indent="-228600" eaLnBrk="0" hangingPunct="0">
              <a:defRPr>
                <a:solidFill>
                  <a:schemeClr val="tx1"/>
                </a:solidFill>
                <a:latin typeface="Arial" panose="020B0604020202020204" pitchFamily="34" charset="0"/>
                <a:ea typeface="楷体_GB2312" pitchFamily="49" charset="-122"/>
              </a:defRPr>
            </a:lvl4pPr>
            <a:lvl5pPr marL="2057400" indent="-228600" eaLnBrk="0" hangingPunct="0">
              <a:defRPr>
                <a:solidFill>
                  <a:schemeClr val="tx1"/>
                </a:solidFill>
                <a:latin typeface="Arial" panose="020B0604020202020204" pitchFamily="34" charset="0"/>
                <a:ea typeface="楷体_GB2312"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rPr>
              <a:t>功能分解与要求定义</a:t>
            </a:r>
            <a:endParaRPr kumimoji="0" lang="zh-CN" altLang="en-US"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endParaRPr>
          </a:p>
        </p:txBody>
      </p:sp>
      <p:sp>
        <p:nvSpPr>
          <p:cNvPr id="13" name="Text Box 6"/>
          <p:cNvSpPr txBox="1">
            <a:spLocks noChangeArrowheads="1"/>
          </p:cNvSpPr>
          <p:nvPr/>
        </p:nvSpPr>
        <p:spPr bwMode="auto">
          <a:xfrm>
            <a:off x="2825750" y="946150"/>
            <a:ext cx="2167890" cy="706755"/>
          </a:xfrm>
          <a:prstGeom prst="rect">
            <a:avLst/>
          </a:prstGeom>
          <a:solidFill>
            <a:schemeClr val="accent1">
              <a:lumMod val="20000"/>
              <a:lumOff val="80000"/>
            </a:schemeClr>
          </a:solidFill>
          <a:ln w="19050">
            <a:solidFill>
              <a:schemeClr val="tx1"/>
            </a:solidFill>
            <a:miter lim="800000"/>
          </a:ln>
        </p:spPr>
        <p:txBody>
          <a:bodyPr wrap="square">
            <a:spAutoFit/>
          </a:bodyPr>
          <a:lstStyle>
            <a:lvl1pPr eaLnBrk="0" hangingPunct="0">
              <a:defRPr>
                <a:solidFill>
                  <a:schemeClr val="tx1"/>
                </a:solidFill>
                <a:latin typeface="Arial" panose="020B0604020202020204" pitchFamily="34" charset="0"/>
                <a:ea typeface="楷体_GB2312" pitchFamily="49" charset="-122"/>
              </a:defRPr>
            </a:lvl1pPr>
            <a:lvl2pPr marL="742950" indent="-285750" eaLnBrk="0" hangingPunct="0">
              <a:defRPr>
                <a:solidFill>
                  <a:schemeClr val="tx1"/>
                </a:solidFill>
                <a:latin typeface="Arial" panose="020B0604020202020204" pitchFamily="34" charset="0"/>
                <a:ea typeface="楷体_GB2312" pitchFamily="49" charset="-122"/>
              </a:defRPr>
            </a:lvl2pPr>
            <a:lvl3pPr marL="1143000" indent="-228600" eaLnBrk="0" hangingPunct="0">
              <a:defRPr>
                <a:solidFill>
                  <a:schemeClr val="tx1"/>
                </a:solidFill>
                <a:latin typeface="Arial" panose="020B0604020202020204" pitchFamily="34" charset="0"/>
                <a:ea typeface="楷体_GB2312" pitchFamily="49" charset="-122"/>
              </a:defRPr>
            </a:lvl3pPr>
            <a:lvl4pPr marL="1600200" indent="-228600" eaLnBrk="0" hangingPunct="0">
              <a:defRPr>
                <a:solidFill>
                  <a:schemeClr val="tx1"/>
                </a:solidFill>
                <a:latin typeface="Arial" panose="020B0604020202020204" pitchFamily="34" charset="0"/>
                <a:ea typeface="楷体_GB2312" pitchFamily="49" charset="-122"/>
              </a:defRPr>
            </a:lvl4pPr>
            <a:lvl5pPr marL="2057400" indent="-228600" eaLnBrk="0" hangingPunct="0">
              <a:defRPr>
                <a:solidFill>
                  <a:schemeClr val="tx1"/>
                </a:solidFill>
                <a:latin typeface="Arial" panose="020B0604020202020204" pitchFamily="34" charset="0"/>
                <a:ea typeface="楷体_GB2312"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altLang="en-US" sz="20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rPr>
              <a:t>失效分析（原因、表现、结果）</a:t>
            </a:r>
            <a:endParaRPr kumimoji="0" lang="zh-CN" altLang="en-US" sz="20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15" name="Text Box 8"/>
          <p:cNvSpPr txBox="1">
            <a:spLocks noChangeArrowheads="1"/>
          </p:cNvSpPr>
          <p:nvPr/>
        </p:nvSpPr>
        <p:spPr bwMode="auto">
          <a:xfrm>
            <a:off x="5880100" y="947420"/>
            <a:ext cx="2268855" cy="706755"/>
          </a:xfrm>
          <a:prstGeom prst="rect">
            <a:avLst/>
          </a:prstGeom>
          <a:solidFill>
            <a:schemeClr val="accent1">
              <a:lumMod val="20000"/>
              <a:lumOff val="80000"/>
            </a:schemeClr>
          </a:solidFill>
          <a:ln w="19050">
            <a:solidFill>
              <a:schemeClr val="tx1"/>
            </a:solidFill>
            <a:miter lim="800000"/>
          </a:ln>
        </p:spPr>
        <p:txBody>
          <a:bodyPr wrap="square">
            <a:spAutoFit/>
          </a:bodyPr>
          <a:lstStyle>
            <a:lvl1pPr eaLnBrk="0" hangingPunct="0">
              <a:defRPr>
                <a:solidFill>
                  <a:schemeClr val="tx1"/>
                </a:solidFill>
                <a:latin typeface="Arial" panose="020B0604020202020204" pitchFamily="34" charset="0"/>
                <a:ea typeface="楷体_GB2312" pitchFamily="49" charset="-122"/>
              </a:defRPr>
            </a:lvl1pPr>
            <a:lvl2pPr marL="742950" indent="-285750" eaLnBrk="0" hangingPunct="0">
              <a:defRPr>
                <a:solidFill>
                  <a:schemeClr val="tx1"/>
                </a:solidFill>
                <a:latin typeface="Arial" panose="020B0604020202020204" pitchFamily="34" charset="0"/>
                <a:ea typeface="楷体_GB2312" pitchFamily="49" charset="-122"/>
              </a:defRPr>
            </a:lvl2pPr>
            <a:lvl3pPr marL="1143000" indent="-228600" eaLnBrk="0" hangingPunct="0">
              <a:defRPr>
                <a:solidFill>
                  <a:schemeClr val="tx1"/>
                </a:solidFill>
                <a:latin typeface="Arial" panose="020B0604020202020204" pitchFamily="34" charset="0"/>
                <a:ea typeface="楷体_GB2312" pitchFamily="49" charset="-122"/>
              </a:defRPr>
            </a:lvl3pPr>
            <a:lvl4pPr marL="1600200" indent="-228600" eaLnBrk="0" hangingPunct="0">
              <a:defRPr>
                <a:solidFill>
                  <a:schemeClr val="tx1"/>
                </a:solidFill>
                <a:latin typeface="Arial" panose="020B0604020202020204" pitchFamily="34" charset="0"/>
                <a:ea typeface="楷体_GB2312" pitchFamily="49" charset="-122"/>
              </a:defRPr>
            </a:lvl4pPr>
            <a:lvl5pPr marL="2057400" indent="-228600" eaLnBrk="0" hangingPunct="0">
              <a:defRPr>
                <a:solidFill>
                  <a:schemeClr val="tx1"/>
                </a:solidFill>
                <a:latin typeface="Arial" panose="020B0604020202020204" pitchFamily="34" charset="0"/>
                <a:ea typeface="楷体_GB2312"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sz="200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rPr>
              <a:t>失效风险（频度、严酷度）定级排序</a:t>
            </a:r>
            <a:endParaRPr kumimoji="0" lang="zh-CN" sz="200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endParaRPr>
          </a:p>
        </p:txBody>
      </p:sp>
      <p:sp>
        <p:nvSpPr>
          <p:cNvPr id="20" name="AutoShape 13"/>
          <p:cNvSpPr>
            <a:spLocks noChangeArrowheads="1"/>
          </p:cNvSpPr>
          <p:nvPr/>
        </p:nvSpPr>
        <p:spPr bwMode="auto">
          <a:xfrm flipV="1">
            <a:off x="1873885" y="1074420"/>
            <a:ext cx="935990" cy="422275"/>
          </a:xfrm>
          <a:prstGeom prst="rightArrow">
            <a:avLst>
              <a:gd name="adj1" fmla="val 40630"/>
              <a:gd name="adj2" fmla="val 42714"/>
            </a:avLst>
          </a:prstGeom>
          <a:solidFill>
            <a:srgbClr val="00B0F0"/>
          </a:solidFill>
          <a:ln w="9525">
            <a:solidFill>
              <a:schemeClr val="tx1"/>
            </a:solidFill>
            <a:miter lim="800000"/>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mn-cs"/>
            </a:endParaRPr>
          </a:p>
        </p:txBody>
      </p:sp>
      <p:sp>
        <p:nvSpPr>
          <p:cNvPr id="21" name="AutoShape 14"/>
          <p:cNvSpPr>
            <a:spLocks noChangeArrowheads="1"/>
          </p:cNvSpPr>
          <p:nvPr/>
        </p:nvSpPr>
        <p:spPr bwMode="auto">
          <a:xfrm flipV="1">
            <a:off x="8154670" y="1074420"/>
            <a:ext cx="884555" cy="422275"/>
          </a:xfrm>
          <a:prstGeom prst="rightArrow">
            <a:avLst>
              <a:gd name="adj1" fmla="val 40630"/>
              <a:gd name="adj2" fmla="val 42714"/>
            </a:avLst>
          </a:prstGeom>
          <a:solidFill>
            <a:srgbClr val="00B0F0"/>
          </a:solidFill>
          <a:ln w="9525">
            <a:solidFill>
              <a:schemeClr val="tx1"/>
            </a:solidFill>
            <a:miter lim="800000"/>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mn-cs"/>
            </a:endParaRPr>
          </a:p>
        </p:txBody>
      </p:sp>
      <p:sp>
        <p:nvSpPr>
          <p:cNvPr id="22" name="AutoShape 15"/>
          <p:cNvSpPr>
            <a:spLocks noChangeArrowheads="1"/>
          </p:cNvSpPr>
          <p:nvPr/>
        </p:nvSpPr>
        <p:spPr bwMode="auto">
          <a:xfrm flipV="1">
            <a:off x="4991100" y="1080770"/>
            <a:ext cx="895985" cy="422275"/>
          </a:xfrm>
          <a:prstGeom prst="rightArrow">
            <a:avLst>
              <a:gd name="adj1" fmla="val 40630"/>
              <a:gd name="adj2" fmla="val 42714"/>
            </a:avLst>
          </a:prstGeom>
          <a:solidFill>
            <a:srgbClr val="00B0F0"/>
          </a:solidFill>
          <a:ln w="9525">
            <a:solidFill>
              <a:schemeClr val="tx1"/>
            </a:solidFill>
            <a:miter lim="800000"/>
          </a:ln>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20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mn-cs"/>
            </a:endParaRPr>
          </a:p>
        </p:txBody>
      </p:sp>
      <p:sp>
        <p:nvSpPr>
          <p:cNvPr id="27" name="文本框 26"/>
          <p:cNvSpPr txBox="1"/>
          <p:nvPr/>
        </p:nvSpPr>
        <p:spPr>
          <a:xfrm>
            <a:off x="360680" y="2263775"/>
            <a:ext cx="10714990" cy="3169285"/>
          </a:xfrm>
          <a:prstGeom prst="rect">
            <a:avLst/>
          </a:prstGeom>
          <a:noFill/>
          <a:ln>
            <a:solidFill>
              <a:schemeClr val="tx1"/>
            </a:solidFill>
            <a:prstDash val="dash"/>
          </a:ln>
        </p:spPr>
        <p:txBody>
          <a:bodyPr wrap="square">
            <a:spAutoFit/>
          </a:bodyPr>
          <a:lstStyle/>
          <a:p>
            <a:pPr marL="342900" marR="0" indent="-342900" defTabSz="914400" eaLnBrk="1" hangingPunct="1">
              <a:lnSpc>
                <a:spcPct val="200000"/>
              </a:lnSpc>
              <a:buClrTx/>
              <a:buSzTx/>
              <a:buFont typeface="Wingdings" panose="05000000000000000000" charset="0"/>
              <a:buChar char="p"/>
              <a:defRPr/>
            </a:pPr>
            <a:r>
              <a:rPr kumimoji="0" lang="zh-CN" altLang="en-US" sz="2000" b="1"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功能定义</a:t>
            </a:r>
            <a:r>
              <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：分解该特性所包含的所有业务流程，定义每个业务流程的功能要求（基于客户）</a:t>
            </a:r>
            <a:endPar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marR="0" indent="-342900" defTabSz="914400" eaLnBrk="1" hangingPunct="1">
              <a:lnSpc>
                <a:spcPct val="200000"/>
              </a:lnSpc>
              <a:buClrTx/>
              <a:buSzTx/>
              <a:buFont typeface="Wingdings" panose="05000000000000000000" charset="0"/>
              <a:buChar char="p"/>
              <a:defRPr/>
            </a:pPr>
            <a:r>
              <a:rPr kumimoji="0" lang="zh-CN" altLang="en-US" sz="2000" b="1"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失效分析</a:t>
            </a:r>
            <a:r>
              <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：基于功能要求定义该业务流程的失效模式以及该失效模式对客户的影响，分析引发每个失效模式的原因（故障模式）</a:t>
            </a:r>
            <a:endPar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marR="0" indent="-342900" defTabSz="914400" eaLnBrk="1" hangingPunct="1">
              <a:lnSpc>
                <a:spcPct val="200000"/>
              </a:lnSpc>
              <a:buClrTx/>
              <a:buSzTx/>
              <a:buFont typeface="Wingdings" panose="05000000000000000000" charset="0"/>
              <a:buChar char="p"/>
              <a:defRPr/>
            </a:pPr>
            <a:r>
              <a:rPr kumimoji="0" lang="zh-CN" altLang="en-US" sz="2000" b="1"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行动排序</a:t>
            </a:r>
            <a:r>
              <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：评估每个失效原因的发生频度，严酷度，然后</a:t>
            </a:r>
            <a:r>
              <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定义</a:t>
            </a:r>
            <a:r>
              <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行动优先级（</a:t>
            </a:r>
            <a:r>
              <a:rPr kumimoji="0" lang="en-US" alt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AP</a:t>
            </a:r>
            <a:r>
              <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a:t>
            </a:r>
            <a:endPar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marR="0" indent="-342900" defTabSz="914400" eaLnBrk="1" hangingPunct="1">
              <a:lnSpc>
                <a:spcPct val="200000"/>
              </a:lnSpc>
              <a:buClrTx/>
              <a:buSzTx/>
              <a:buFont typeface="Wingdings" panose="05000000000000000000" charset="0"/>
              <a:buChar char="p"/>
              <a:defRPr/>
            </a:pPr>
            <a:r>
              <a:rPr kumimoji="0" lang="zh-CN" sz="2000" b="1"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改进措施</a:t>
            </a:r>
            <a:r>
              <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：针对需要解决（依据</a:t>
            </a:r>
            <a:r>
              <a:rPr kumimoji="0" lang="en-US" alt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AP</a:t>
            </a:r>
            <a:r>
              <a:rPr kumimoji="0" lang="zh-CN" altLang="en-US"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a:t>
            </a:r>
            <a:r>
              <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rPr>
              <a:t>的失效原因，给出失效发生的避免或者缓解措施</a:t>
            </a:r>
            <a:endParaRPr kumimoji="0" lang="zh-CN" sz="2000" kern="1200" cap="none" spc="0" normalizeH="0" baseline="0" noProof="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 name="Text Box 8"/>
          <p:cNvSpPr txBox="1">
            <a:spLocks noChangeArrowheads="1"/>
          </p:cNvSpPr>
          <p:nvPr>
            <p:custDataLst>
              <p:tags r:id="rId2"/>
            </p:custDataLst>
          </p:nvPr>
        </p:nvSpPr>
        <p:spPr bwMode="auto">
          <a:xfrm>
            <a:off x="9043670" y="934720"/>
            <a:ext cx="1526540" cy="706755"/>
          </a:xfrm>
          <a:prstGeom prst="rect">
            <a:avLst/>
          </a:prstGeom>
          <a:solidFill>
            <a:schemeClr val="accent1">
              <a:lumMod val="20000"/>
              <a:lumOff val="80000"/>
            </a:schemeClr>
          </a:solidFill>
          <a:ln w="19050">
            <a:solidFill>
              <a:schemeClr val="tx1"/>
            </a:solidFill>
            <a:miter lim="800000"/>
          </a:ln>
        </p:spPr>
        <p:txBody>
          <a:bodyPr wrap="square">
            <a:spAutoFit/>
          </a:bodyPr>
          <a:lstStyle>
            <a:lvl1pPr eaLnBrk="0" hangingPunct="0">
              <a:defRPr>
                <a:solidFill>
                  <a:schemeClr val="tx1"/>
                </a:solidFill>
                <a:latin typeface="Arial" panose="020B0604020202020204" pitchFamily="34" charset="0"/>
                <a:ea typeface="楷体_GB2312" pitchFamily="49" charset="-122"/>
              </a:defRPr>
            </a:lvl1pPr>
            <a:lvl2pPr marL="742950" indent="-285750" eaLnBrk="0" hangingPunct="0">
              <a:defRPr>
                <a:solidFill>
                  <a:schemeClr val="tx1"/>
                </a:solidFill>
                <a:latin typeface="Arial" panose="020B0604020202020204" pitchFamily="34" charset="0"/>
                <a:ea typeface="楷体_GB2312" pitchFamily="49" charset="-122"/>
              </a:defRPr>
            </a:lvl2pPr>
            <a:lvl3pPr marL="1143000" indent="-228600" eaLnBrk="0" hangingPunct="0">
              <a:defRPr>
                <a:solidFill>
                  <a:schemeClr val="tx1"/>
                </a:solidFill>
                <a:latin typeface="Arial" panose="020B0604020202020204" pitchFamily="34" charset="0"/>
                <a:ea typeface="楷体_GB2312" pitchFamily="49" charset="-122"/>
              </a:defRPr>
            </a:lvl3pPr>
            <a:lvl4pPr marL="1600200" indent="-228600" eaLnBrk="0" hangingPunct="0">
              <a:defRPr>
                <a:solidFill>
                  <a:schemeClr val="tx1"/>
                </a:solidFill>
                <a:latin typeface="Arial" panose="020B0604020202020204" pitchFamily="34" charset="0"/>
                <a:ea typeface="楷体_GB2312" pitchFamily="49" charset="-122"/>
              </a:defRPr>
            </a:lvl4pPr>
            <a:lvl5pPr marL="2057400" indent="-228600" eaLnBrk="0" hangingPunct="0">
              <a:defRPr>
                <a:solidFill>
                  <a:schemeClr val="tx1"/>
                </a:solidFill>
                <a:latin typeface="Arial" panose="020B0604020202020204" pitchFamily="34" charset="0"/>
                <a:ea typeface="楷体_GB2312"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楷体_GB2312" pitchFamily="49" charset="-122"/>
              </a:defRPr>
            </a:lvl9pPr>
          </a:lstStyle>
          <a:p>
            <a:pPr marL="0" marR="0" lvl="0" indent="0" algn="ctr" defTabSz="914400" rtl="0" eaLnBrk="1" fontAlgn="base" latinLnBrk="0" hangingPunct="1">
              <a:lnSpc>
                <a:spcPct val="100000"/>
              </a:lnSpc>
              <a:spcBef>
                <a:spcPct val="50000"/>
              </a:spcBef>
              <a:spcAft>
                <a:spcPct val="0"/>
              </a:spcAft>
              <a:buClrTx/>
              <a:buSzTx/>
              <a:buFontTx/>
              <a:buNone/>
              <a:defRPr/>
            </a:pPr>
            <a:r>
              <a:rPr kumimoji="0" lang="zh-CN" sz="200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rPr>
              <a:t>改进与提升措施制定</a:t>
            </a:r>
            <a:endParaRPr kumimoji="0" lang="zh-CN" sz="200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华文细黑" panose="02010600040101010101"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功能定义</a:t>
            </a:r>
            <a:endParaRPr lang="zh-CN" altLang="en-US" sz="3600" dirty="0">
              <a:latin typeface="Arial" panose="020B0604020202020204" pitchFamily="34" charset="0"/>
            </a:endParaRPr>
          </a:p>
        </p:txBody>
      </p:sp>
      <p:sp>
        <p:nvSpPr>
          <p:cNvPr id="2" name="文本框 1"/>
          <p:cNvSpPr txBox="1"/>
          <p:nvPr/>
        </p:nvSpPr>
        <p:spPr>
          <a:xfrm>
            <a:off x="103505" y="588645"/>
            <a:ext cx="10949940" cy="2799715"/>
          </a:xfrm>
          <a:prstGeom prst="rect">
            <a:avLst/>
          </a:prstGeom>
          <a:noFill/>
        </p:spPr>
        <p:txBody>
          <a:bodyPr wrap="square" rtlCol="0" anchor="t">
            <a:spAutoFit/>
          </a:bodyPr>
          <a:p>
            <a:pPr marL="285750" indent="-285750">
              <a:lnSpc>
                <a:spcPct val="200000"/>
              </a:lnSpc>
              <a:buFont typeface="Wingdings" panose="05000000000000000000" charset="0"/>
              <a:buChar char="p"/>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功能分解：</a:t>
            </a:r>
            <a:endParaRPr lang="zh-CN" altLang="en-US" sz="1800" b="1">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将某个业务功能特性</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分解</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为若干个（也可能就是一个）独立的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子功能点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（独立完整的功能点），例如虚拟机生命周期管理这个特性，可以分为如下几个子功能点：</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）虚拟机创建、</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）虚拟机删除，</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）虚拟机查询，</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）虚拟机启动，</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）虚拟机停止等等</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对每个子功能点拆分实现该功能点的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关键动作</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（流程分解，需要画出</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时序流程图</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，找出流程当中的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所有动作和交互关系</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），例如虚拟机创建的关键动作为1）界面输入    2）属性解析（解析虚拟机的参数）3）查询虚拟机信息 4）创建计算资源    5）创建网络资源   6）创建存储资源    7）安装操作系统    8）启动虚拟机   9）写入虚拟机属性信息</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592455" y="3392805"/>
            <a:ext cx="5122545" cy="2898140"/>
          </a:xfrm>
          <a:prstGeom prst="rect">
            <a:avLst/>
          </a:prstGeom>
        </p:spPr>
      </p:pic>
      <p:pic>
        <p:nvPicPr>
          <p:cNvPr id="4" name="图片 3"/>
          <p:cNvPicPr>
            <a:picLocks noChangeAspect="1"/>
          </p:cNvPicPr>
          <p:nvPr/>
        </p:nvPicPr>
        <p:blipFill>
          <a:blip r:embed="rId3"/>
          <a:stretch>
            <a:fillRect/>
          </a:stretch>
        </p:blipFill>
        <p:spPr>
          <a:xfrm>
            <a:off x="5715000" y="3448050"/>
            <a:ext cx="5102225" cy="278320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功能定义</a:t>
            </a:r>
            <a:endParaRPr lang="zh-CN" altLang="en-US" sz="3600" dirty="0">
              <a:latin typeface="Arial" panose="020B0604020202020204" pitchFamily="34" charset="0"/>
            </a:endParaRPr>
          </a:p>
        </p:txBody>
      </p:sp>
      <p:sp>
        <p:nvSpPr>
          <p:cNvPr id="2" name="文本框 1"/>
          <p:cNvSpPr txBox="1"/>
          <p:nvPr/>
        </p:nvSpPr>
        <p:spPr>
          <a:xfrm>
            <a:off x="103505" y="934720"/>
            <a:ext cx="10949940" cy="2614930"/>
          </a:xfrm>
          <a:prstGeom prst="rect">
            <a:avLst/>
          </a:prstGeom>
          <a:noFill/>
        </p:spPr>
        <p:txBody>
          <a:bodyPr wrap="square" rtlCol="0" anchor="t">
            <a:spAutoFit/>
          </a:bodyPr>
          <a:p>
            <a:pPr marL="285750" indent="-285750">
              <a:lnSpc>
                <a:spcPct val="200000"/>
              </a:lnSpc>
              <a:buFont typeface="Wingdings" panose="05000000000000000000" charset="0"/>
              <a:buChar char="p"/>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功能要求：</a:t>
            </a:r>
            <a:endParaRPr lang="zh-CN" altLang="en-US" sz="1800" b="1">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sz="16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功能</a:t>
            </a:r>
            <a:r>
              <a:rPr sz="16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要求</a:t>
            </a:r>
            <a:r>
              <a:rPr sz="1600">
                <a:latin typeface="微软雅黑" panose="020B0503020204020204" pitchFamily="34" charset="-122"/>
                <a:ea typeface="微软雅黑" panose="020B0503020204020204" pitchFamily="34" charset="-122"/>
                <a:cs typeface="微软雅黑" panose="020B0503020204020204" pitchFamily="34" charset="-122"/>
              </a:rPr>
              <a:t>：</a:t>
            </a:r>
            <a:r>
              <a:rPr lang="zh-CN" sz="1600">
                <a:latin typeface="微软雅黑" panose="020B0503020204020204" pitchFamily="34" charset="-122"/>
                <a:ea typeface="微软雅黑" panose="020B0503020204020204" pitchFamily="34" charset="-122"/>
                <a:cs typeface="微软雅黑" panose="020B0503020204020204" pitchFamily="34" charset="-122"/>
              </a:rPr>
              <a:t>每个子功能点的</a:t>
            </a:r>
            <a:r>
              <a:rPr 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客户层面</a:t>
            </a:r>
            <a:r>
              <a:rPr lang="zh-CN" sz="1600">
                <a:latin typeface="微软雅黑" panose="020B0503020204020204" pitchFamily="34" charset="-122"/>
                <a:ea typeface="微软雅黑" panose="020B0503020204020204" pitchFamily="34" charset="-122"/>
                <a:cs typeface="微软雅黑" panose="020B0503020204020204" pitchFamily="34" charset="-122"/>
              </a:rPr>
              <a:t>的</a:t>
            </a:r>
            <a:r>
              <a:rPr 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规格要求</a:t>
            </a:r>
            <a:r>
              <a:rPr lang="zh-CN"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（功能表现、技术指标、用户体验等等），其实也就是这个功能的验收标准</a:t>
            </a:r>
            <a:endParaRPr lang="zh-CN" sz="16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sz="1600">
                <a:latin typeface="微软雅黑" panose="020B0503020204020204" pitchFamily="34" charset="-122"/>
                <a:ea typeface="微软雅黑" panose="020B0503020204020204" pitchFamily="34" charset="-122"/>
                <a:cs typeface="微软雅黑" panose="020B0503020204020204" pitchFamily="34" charset="-122"/>
              </a:rPr>
              <a:t>举例：比如创建虚拟机，其功能要求为</a:t>
            </a:r>
            <a:r>
              <a:rPr sz="1600">
                <a:latin typeface="微软雅黑" panose="020B0503020204020204" pitchFamily="34" charset="-122"/>
                <a:ea typeface="微软雅黑" panose="020B0503020204020204" pitchFamily="34" charset="-122"/>
                <a:cs typeface="微软雅黑" panose="020B0503020204020204" pitchFamily="34" charset="-122"/>
              </a:rPr>
              <a:t>在XXX秒内返回成功，并且在界面上可见新创建的虚拟机，新创建的虚拟机属性和状态正确，能够通过默认用户名和密码登陆</a:t>
            </a:r>
            <a:endParaRPr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9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4100"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4101"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4102"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4103"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4104" name="TextBox 23"/>
          <p:cNvSpPr/>
          <p:nvPr/>
        </p:nvSpPr>
        <p:spPr>
          <a:xfrm>
            <a:off x="5483225" y="2625725"/>
            <a:ext cx="2625725"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基本范围</a:t>
            </a:r>
            <a:endParaRPr lang="zh-CN" altLang="en-US" dirty="0">
              <a:latin typeface="Arial" panose="020B0604020202020204" pitchFamily="34" charset="0"/>
            </a:endParaRPr>
          </a:p>
        </p:txBody>
      </p:sp>
      <p:sp>
        <p:nvSpPr>
          <p:cNvPr id="4105"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4106" name="Group 10"/>
          <p:cNvGrpSpPr>
            <a:grpSpLocks noChangeAspect="1"/>
          </p:cNvGrpSpPr>
          <p:nvPr/>
        </p:nvGrpSpPr>
        <p:grpSpPr>
          <a:xfrm>
            <a:off x="8520113" y="3613150"/>
            <a:ext cx="2052637" cy="406400"/>
            <a:chOff x="0" y="0"/>
            <a:chExt cx="2172097" cy="430362"/>
          </a:xfrm>
        </p:grpSpPr>
        <p:pic>
          <p:nvPicPr>
            <p:cNvPr id="4108"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4109"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4110"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4111"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4107"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失效分析</a:t>
            </a:r>
            <a:endParaRPr lang="zh-CN" altLang="en-US" sz="3600" dirty="0">
              <a:latin typeface="Arial" panose="020B0604020202020204" pitchFamily="34" charset="0"/>
            </a:endParaRPr>
          </a:p>
        </p:txBody>
      </p:sp>
      <p:sp>
        <p:nvSpPr>
          <p:cNvPr id="2" name="文本框 1"/>
          <p:cNvSpPr txBox="1"/>
          <p:nvPr/>
        </p:nvSpPr>
        <p:spPr>
          <a:xfrm>
            <a:off x="103505" y="934720"/>
            <a:ext cx="11231880" cy="3661410"/>
          </a:xfrm>
          <a:prstGeom prst="rect">
            <a:avLst/>
          </a:prstGeom>
          <a:noFill/>
        </p:spPr>
        <p:txBody>
          <a:bodyPr wrap="square" rtlCol="0" anchor="t">
            <a:spAutoFit/>
          </a:bodyPr>
          <a:p>
            <a:pPr marL="285750" indent="-285750">
              <a:lnSpc>
                <a:spcPct val="200000"/>
              </a:lnSpc>
              <a:buFont typeface="Wingdings" panose="05000000000000000000" charset="0"/>
              <a:buChar char="p"/>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失效分析：</a:t>
            </a:r>
            <a:endParaRPr lang="zh-CN" altLang="en-US" sz="1800" b="1">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失效模式定义</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：每个子功能点的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功能要求</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反面</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即为</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失效模式，每个失效模式单独一行，对于</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每</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个子</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功能点</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可能会有</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多</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个</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失效模式</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（功能要求的反面可能会有多个，取决于功能要求的内容）</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失效影响分析</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：针对每种失效模式，分析其可能对</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客户</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的最终</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影响</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（参照P18</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的分类对照给出）</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失效原因分析</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：基于子功能点的流程图里面的处理业务的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对象实体的业务动作</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（例如写</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文件到</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XX</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硬盘，写</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数据到</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数据库，转发数据包，发送消息给</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XXX</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、查询网络配置信息、查询卷信息，挂载卷等等），给出导致该动作</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失败</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（例如直接失败或者未在指定时间内完成）的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原因</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（故障模式</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错误模式：硬盘分区满、文件系统只读，超时不响应等等）即为失效原因。每个失效原因一行，一个失效模式会有多个失效原因（取决于该功能点的业务流程的业务动作的多少，业务动作也多，失效原因也越多）。</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p:cNvPicPr>
          <p:nvPr/>
        </p:nvPicPr>
        <p:blipFill>
          <a:blip r:embed="rId1"/>
          <a:stretch>
            <a:fillRect/>
          </a:stretch>
        </p:blipFill>
        <p:spPr>
          <a:xfrm>
            <a:off x="9726613" y="19050"/>
            <a:ext cx="1708150" cy="590550"/>
          </a:xfrm>
          <a:prstGeom prst="rect">
            <a:avLst/>
          </a:prstGeom>
          <a:noFill/>
          <a:ln w="9525">
            <a:noFill/>
          </a:ln>
        </p:spPr>
      </p:pic>
      <p:sp>
        <p:nvSpPr>
          <p:cNvPr id="5124" name="文本框 9"/>
          <p:cNvSpPr/>
          <p:nvPr/>
        </p:nvSpPr>
        <p:spPr>
          <a:xfrm>
            <a:off x="9510713" y="6210300"/>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5125"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失效分析</a:t>
            </a:r>
            <a:endParaRPr lang="zh-CN" altLang="en-US" sz="3600" dirty="0">
              <a:latin typeface="Arial" panose="020B0604020202020204" pitchFamily="34" charset="0"/>
            </a:endParaRPr>
          </a:p>
        </p:txBody>
      </p:sp>
      <p:sp>
        <p:nvSpPr>
          <p:cNvPr id="5126" name="文本框 15"/>
          <p:cNvSpPr txBox="1"/>
          <p:nvPr/>
        </p:nvSpPr>
        <p:spPr>
          <a:xfrm>
            <a:off x="103188" y="851853"/>
            <a:ext cx="11120437" cy="4892675"/>
          </a:xfrm>
          <a:prstGeom prst="rect">
            <a:avLst/>
          </a:prstGeom>
          <a:noFill/>
          <a:ln w="9525">
            <a:noFill/>
          </a:ln>
        </p:spPr>
        <p:txBody>
          <a:bodyPr>
            <a:spAutoFit/>
          </a:bodyPr>
          <a:p>
            <a:pPr marL="285750" indent="-285750">
              <a:lnSpc>
                <a:spcPct val="200000"/>
              </a:lnSpc>
              <a:buFont typeface="Wingdings" panose="05000000000000000000" charset="0"/>
              <a:buChar char="p"/>
            </a:pP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失效原因分析的基本原则以及建议的容错机制如下：</a:t>
            </a:r>
            <a:endParaRPr lang="zh-CN" altLang="en-US" sz="16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模块</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之</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间</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通信</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（接口调用、函数调用、远程调用等）都是不可靠的：作为发起方要设置</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超时</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时间，要进行超时后的处理（</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重试</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，多次重试后返回失败，由上一层的冗余机制进行容错），避免任务挂死</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模块</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之</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间</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通信</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（接口调用、函数调用、远程调用等）都是不可靠的：作为发起方要对</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对方</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的响应进行统计分析，如果发现有</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卡慢</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的行为出现，要通过上层的冗余容错机制（系统级的容错机制）来保证其所承载业务功能不失败/卡慢</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资源</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（公共资源：CPU、内存等；业务资源：DHCP池，VLAN池等）</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申请释放</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的，就需要考虑资源申请失败、资源释放失败等故障模式，通常情况下</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首先</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要进行</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重试</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，多次重试失败后返回本次业务处理失败，通过上一层的冗余机制（系统级的可靠性机制来进行支撑）进行容错</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文件读写</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的就要考虑文件读写失败，造成失败的原因包含但不限于文件不存在，文件权限不正确，文件格式不正确，文件存储空间不足，文件过多或者过大等等，针对</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不同</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原因</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给出</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相应</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容错</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机制（重试，读取备份文件、修改权限等，这些需要系统级的可靠性机制进行支撑）来保证文件读写成功或者虽然文件读写失败不会导致其所承载业务功能失败</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p:cNvPicPr>
          <p:nvPr/>
        </p:nvPicPr>
        <p:blipFill>
          <a:blip r:embed="rId1"/>
          <a:stretch>
            <a:fillRect/>
          </a:stretch>
        </p:blipFill>
        <p:spPr>
          <a:xfrm>
            <a:off x="9726613" y="19050"/>
            <a:ext cx="1708150" cy="590550"/>
          </a:xfrm>
          <a:prstGeom prst="rect">
            <a:avLst/>
          </a:prstGeom>
          <a:noFill/>
          <a:ln w="9525">
            <a:noFill/>
          </a:ln>
        </p:spPr>
      </p:pic>
      <p:sp>
        <p:nvSpPr>
          <p:cNvPr id="5124" name="文本框 9"/>
          <p:cNvSpPr/>
          <p:nvPr/>
        </p:nvSpPr>
        <p:spPr>
          <a:xfrm>
            <a:off x="9510713" y="6210300"/>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5125"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失效分析</a:t>
            </a:r>
            <a:endParaRPr lang="zh-CN" altLang="en-US" sz="3600" dirty="0">
              <a:latin typeface="Arial" panose="020B0604020202020204" pitchFamily="34" charset="0"/>
            </a:endParaRPr>
          </a:p>
        </p:txBody>
      </p:sp>
      <p:sp>
        <p:nvSpPr>
          <p:cNvPr id="5126" name="文本框 15"/>
          <p:cNvSpPr txBox="1"/>
          <p:nvPr/>
        </p:nvSpPr>
        <p:spPr>
          <a:xfrm>
            <a:off x="103188" y="724853"/>
            <a:ext cx="11120437" cy="4461510"/>
          </a:xfrm>
          <a:prstGeom prst="rect">
            <a:avLst/>
          </a:prstGeom>
          <a:noFill/>
          <a:ln w="9525">
            <a:noFill/>
          </a:ln>
        </p:spPr>
        <p:txBody>
          <a:bodyPr>
            <a:spAutoFit/>
          </a:bodyPr>
          <a:p>
            <a:pPr marL="285750" indent="-285750">
              <a:lnSpc>
                <a:spcPct val="200000"/>
              </a:lnSpc>
              <a:buFont typeface="Wingdings" panose="05000000000000000000" charset="0"/>
              <a:buChar char="p"/>
            </a:pP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失效原因分析的基本原则以及建议的容错机制如下（续）</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a:t>
            </a:r>
            <a:endParaRPr lang="zh-CN" altLang="en-US" sz="16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硬盘读写</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的就要考虑硬盘读写失败，造成失败的原因主要是硬盘自身故障或者硬盘空间不足，首先要进行</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重试</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，重试失败后需要借助上一层的容错机制（系统级的冗余机制）来保证数据读写成功</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数据读</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的就要考虑读取的数据是否正确，要对读取的</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数据</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内容进行</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校验</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，发现数据内容异常后，要通过读取备份数据或者由上一层容错机制（系统级的容错机制）来保证其所承载业务功能不失败</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数据库读写</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的就要考虑数据库读写失败、挂死，造成的原因包含但不限于数据库（广义的数据库，包含传统数据库以及各种缓存等等）的故障，数据库网络连接故障等，首先要进行重试，重试失败后需要借助上一层的容错机制（数据库集群）</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涉及到</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硬件访问</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操作的就需要考虑硬件故障带来的硬件访问</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失败</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，硬件访问</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卡慢</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，硬件访问</a:t>
            </a:r>
            <a:r>
              <a:rPr lang="zh-CN" altLang="en-US" sz="14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超时</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，对于超时和失败，一般会先进行重试，重试失败后由上层的冗余容错机制（系统级的容错机制）来保证其所承载业务功能不失败，对于访问卡慢，则直接按照重试失败进行处理。</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a:t>
            </a:r>
            <a:endParaRPr lang="zh-CN" altLang="en-US" sz="3600" dirty="0">
              <a:latin typeface="Arial" panose="020B0604020202020204" pitchFamily="34" charset="0"/>
            </a:endParaRPr>
          </a:p>
        </p:txBody>
      </p:sp>
      <p:sp>
        <p:nvSpPr>
          <p:cNvPr id="20" name="Rectangle 3"/>
          <p:cNvSpPr txBox="1">
            <a:spLocks noRot="1" noChangeArrowheads="1"/>
          </p:cNvSpPr>
          <p:nvPr>
            <p:custDataLst>
              <p:tags r:id="rId2"/>
            </p:custDataLst>
          </p:nvPr>
        </p:nvSpPr>
        <p:spPr>
          <a:xfrm>
            <a:off x="172720" y="934720"/>
            <a:ext cx="10916920" cy="5057775"/>
          </a:xfrm>
          <a:prstGeom prst="rect">
            <a:avLst/>
          </a:prstGeom>
          <a:solidFill>
            <a:schemeClr val="accent1">
              <a:lumMod val="20000"/>
              <a:lumOff val="80000"/>
            </a:schemeClr>
          </a:solidFill>
        </p:spPr>
        <p:txBody>
          <a:bodyPr/>
          <a:p>
            <a:pPr defTabSz="914400" eaLnBrk="0" hangingPunct="0">
              <a:lnSpc>
                <a:spcPct val="200000"/>
              </a:lnSpc>
              <a:defRPr/>
            </a:pPr>
            <a:r>
              <a:rPr lang="zh-CN" altLang="en-US" sz="1800" b="1" dirty="0">
                <a:solidFill>
                  <a:srgbClr val="1902FC"/>
                </a:solidFill>
                <a:latin typeface="微软雅黑" panose="020B0503020204020204" pitchFamily="34" charset="-122"/>
                <a:ea typeface="微软雅黑" panose="020B0503020204020204" pitchFamily="34" charset="-122"/>
              </a:rPr>
              <a:t>行动优先级</a:t>
            </a:r>
            <a:r>
              <a:rPr lang="en-US" altLang="zh-CN" sz="1800" b="1" dirty="0">
                <a:solidFill>
                  <a:srgbClr val="1902FC"/>
                </a:solidFill>
                <a:latin typeface="微软雅黑" panose="020B0503020204020204" pitchFamily="34" charset="-122"/>
                <a:ea typeface="微软雅黑" panose="020B0503020204020204" pitchFamily="34" charset="-122"/>
              </a:rPr>
              <a:t>AP</a:t>
            </a:r>
            <a:r>
              <a:rPr lang="zh-CN" altLang="en-US" sz="1800" b="1" dirty="0">
                <a:solidFill>
                  <a:srgbClr val="1902FC"/>
                </a:solidFill>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评估每一种失效原因的风险等级以便确定实施改进措施的顺序 。</a:t>
            </a:r>
            <a:r>
              <a:rPr lang="en-US" altLang="zh-CN" sz="1600" b="1" dirty="0">
                <a:solidFill>
                  <a:srgbClr val="1902FC"/>
                </a:solidFill>
                <a:latin typeface="微软雅黑" panose="020B0503020204020204" pitchFamily="34" charset="-122"/>
                <a:ea typeface="微软雅黑" panose="020B0503020204020204" pitchFamily="34" charset="-122"/>
              </a:rPr>
              <a:t>AP = S*O*D</a:t>
            </a:r>
            <a:endParaRPr lang="en-US" altLang="zh-CN" sz="1600" dirty="0">
              <a:latin typeface="微软雅黑" panose="020B0503020204020204" pitchFamily="34" charset="-122"/>
              <a:ea typeface="微软雅黑" panose="020B0503020204020204" pitchFamily="34" charset="-122"/>
            </a:endParaRPr>
          </a:p>
          <a:p>
            <a:pPr marL="171450" indent="-171450" defTabSz="914400" eaLnBrk="0" hangingPunct="0">
              <a:lnSpc>
                <a:spcPct val="200000"/>
              </a:lnSpc>
              <a:buFont typeface="Wingdings" panose="05000000000000000000" pitchFamily="2" charset="2"/>
              <a:buChar char="u"/>
              <a:defRPr/>
            </a:pPr>
            <a:r>
              <a:rPr lang="zh-CN" altLang="en-US" sz="1600" b="1" dirty="0">
                <a:solidFill>
                  <a:srgbClr val="1902FC"/>
                </a:solidFill>
                <a:latin typeface="微软雅黑" panose="020B0503020204020204" pitchFamily="34" charset="-122"/>
                <a:ea typeface="微软雅黑" panose="020B0503020204020204" pitchFamily="34" charset="-122"/>
              </a:rPr>
              <a:t>严重度</a:t>
            </a:r>
            <a:r>
              <a:rPr lang="en-US" altLang="zh-CN" sz="1600" b="1" dirty="0">
                <a:solidFill>
                  <a:srgbClr val="1902FC"/>
                </a:solidFill>
                <a:latin typeface="微软雅黑" panose="020B0503020204020204" pitchFamily="34" charset="-122"/>
                <a:ea typeface="微软雅黑" panose="020B0503020204020204" pitchFamily="34" charset="-122"/>
              </a:rPr>
              <a:t>(S) </a:t>
            </a:r>
            <a:r>
              <a:rPr lang="zh-CN" altLang="en-US" sz="1600" b="1" dirty="0">
                <a:solidFill>
                  <a:srgbClr val="1902FC"/>
                </a:solidFill>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也叫作严酷度，假定失效模式出现后造成潜在的后果程度，就是对客户的业务影响程度</a:t>
            </a:r>
            <a:endParaRPr lang="zh-CN" altLang="en-US" sz="1600" dirty="0">
              <a:latin typeface="微软雅黑" panose="020B0503020204020204" pitchFamily="34" charset="-122"/>
              <a:ea typeface="微软雅黑" panose="020B0503020204020204" pitchFamily="34" charset="-122"/>
            </a:endParaRPr>
          </a:p>
          <a:p>
            <a:pPr marL="171450" indent="-171450" defTabSz="914400" eaLnBrk="0" hangingPunct="0">
              <a:lnSpc>
                <a:spcPct val="200000"/>
              </a:lnSpc>
              <a:buFont typeface="Wingdings" panose="05000000000000000000" pitchFamily="2" charset="2"/>
              <a:buChar char="u"/>
              <a:defRPr/>
            </a:pPr>
            <a:r>
              <a:rPr lang="zh-CN" altLang="en-US" sz="1600" b="1" dirty="0">
                <a:solidFill>
                  <a:srgbClr val="1902FC"/>
                </a:solidFill>
                <a:latin typeface="微软雅黑" panose="020B0503020204020204" pitchFamily="34" charset="-122"/>
                <a:ea typeface="微软雅黑" panose="020B0503020204020204" pitchFamily="34" charset="-122"/>
              </a:rPr>
              <a:t>频度 </a:t>
            </a:r>
            <a:r>
              <a:rPr lang="en-US" altLang="zh-CN" sz="1600" b="1" dirty="0">
                <a:solidFill>
                  <a:srgbClr val="1902FC"/>
                </a:solidFill>
                <a:latin typeface="微软雅黑" panose="020B0503020204020204" pitchFamily="34" charset="-122"/>
                <a:ea typeface="微软雅黑" panose="020B0503020204020204" pitchFamily="34" charset="-122"/>
              </a:rPr>
              <a:t>(O)</a:t>
            </a:r>
            <a:r>
              <a:rPr lang="zh-CN" altLang="en-US" sz="1600" b="1" dirty="0">
                <a:solidFill>
                  <a:srgbClr val="1902FC"/>
                </a:solidFill>
                <a:latin typeface="微软雅黑" panose="020B0503020204020204" pitchFamily="34" charset="-122"/>
                <a:ea typeface="微软雅黑" panose="020B0503020204020204" pitchFamily="34" charset="-122"/>
                <a:sym typeface="+mn-ea"/>
              </a:rPr>
              <a:t>：</a:t>
            </a:r>
            <a:r>
              <a:rPr lang="zh-CN" altLang="en-US" sz="1600" dirty="0">
                <a:latin typeface="微软雅黑" panose="020B0503020204020204" pitchFamily="34" charset="-122"/>
                <a:ea typeface="微软雅黑" panose="020B0503020204020204" pitchFamily="34" charset="-122"/>
              </a:rPr>
              <a:t>该失效原因（故障模式）发生的概率（可能性）有多大</a:t>
            </a:r>
            <a:endParaRPr lang="zh-CN" altLang="en-US" sz="1600" dirty="0">
              <a:latin typeface="微软雅黑" panose="020B0503020204020204" pitchFamily="34" charset="-122"/>
              <a:ea typeface="微软雅黑" panose="020B0503020204020204" pitchFamily="34" charset="-122"/>
            </a:endParaRPr>
          </a:p>
          <a:p>
            <a:pPr marL="171450" indent="-171450" defTabSz="914400" eaLnBrk="0" hangingPunct="0">
              <a:lnSpc>
                <a:spcPct val="200000"/>
              </a:lnSpc>
              <a:buFont typeface="Wingdings" panose="05000000000000000000" pitchFamily="2" charset="2"/>
              <a:buChar char="u"/>
              <a:defRPr/>
            </a:pPr>
            <a:r>
              <a:rPr lang="zh-CN" altLang="en-US" sz="1600" b="1" dirty="0">
                <a:solidFill>
                  <a:srgbClr val="1902FC"/>
                </a:solidFill>
                <a:latin typeface="微软雅黑" panose="020B0503020204020204" pitchFamily="34" charset="-122"/>
                <a:ea typeface="微软雅黑" panose="020B0503020204020204" pitchFamily="34" charset="-122"/>
              </a:rPr>
              <a:t>探测度</a:t>
            </a:r>
            <a:r>
              <a:rPr lang="en-US" altLang="zh-CN" sz="1600" b="1" dirty="0">
                <a:solidFill>
                  <a:srgbClr val="1902FC"/>
                </a:solidFill>
                <a:latin typeface="微软雅黑" panose="020B0503020204020204" pitchFamily="34" charset="-122"/>
                <a:ea typeface="微软雅黑" panose="020B0503020204020204" pitchFamily="34" charset="-122"/>
              </a:rPr>
              <a:t>(D)</a:t>
            </a:r>
            <a:r>
              <a:rPr lang="en-US" altLang="zh-CN" sz="1600" b="1" dirty="0">
                <a:solidFill>
                  <a:srgbClr val="FF0000"/>
                </a:solidFill>
                <a:latin typeface="微软雅黑" panose="020B0503020204020204" pitchFamily="34" charset="-122"/>
                <a:ea typeface="微软雅黑" panose="020B0503020204020204" pitchFamily="34" charset="-122"/>
              </a:rPr>
              <a:t> </a:t>
            </a:r>
            <a:r>
              <a:rPr lang="zh-CN" altLang="en-US" sz="1600" b="1" dirty="0">
                <a:solidFill>
                  <a:srgbClr val="1902FC"/>
                </a:solidFill>
                <a:latin typeface="微软雅黑" panose="020B0503020204020204" pitchFamily="34" charset="-122"/>
                <a:ea typeface="微软雅黑" panose="020B0503020204020204" pitchFamily="34" charset="-122"/>
                <a:sym typeface="+mn-ea"/>
              </a:rPr>
              <a:t>：</a:t>
            </a:r>
            <a:r>
              <a:rPr sz="1600" dirty="0">
                <a:latin typeface="微软雅黑" panose="020B0503020204020204" pitchFamily="34" charset="-122"/>
                <a:ea typeface="微软雅黑" panose="020B0503020204020204" pitchFamily="34" charset="-122"/>
              </a:rPr>
              <a:t>在现有的方案机制下，造成失效的失效原因被检测到的概率有多大</a:t>
            </a:r>
            <a:endParaRPr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sz="1600" b="1" dirty="0">
                <a:latin typeface="微软雅黑" panose="020B0503020204020204" pitchFamily="34" charset="-122"/>
                <a:ea typeface="微软雅黑" panose="020B0503020204020204" pitchFamily="34" charset="-122"/>
              </a:rPr>
              <a:t>SOD取值</a:t>
            </a:r>
            <a:r>
              <a:rPr sz="1600" dirty="0">
                <a:latin typeface="微软雅黑" panose="020B0503020204020204" pitchFamily="34" charset="-122"/>
                <a:ea typeface="微软雅黑" panose="020B0503020204020204" pitchFamily="34" charset="-122"/>
              </a:rPr>
              <a:t>：1~10</a:t>
            </a:r>
            <a:endParaRPr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sz="1600" b="1" dirty="0">
                <a:latin typeface="微软雅黑" panose="020B0503020204020204" pitchFamily="34" charset="-122"/>
                <a:ea typeface="微软雅黑" panose="020B0503020204020204" pitchFamily="34" charset="-122"/>
              </a:rPr>
              <a:t>S</a:t>
            </a:r>
            <a:r>
              <a:rPr sz="1600" dirty="0">
                <a:latin typeface="微软雅黑" panose="020B0503020204020204" pitchFamily="34" charset="-122"/>
                <a:ea typeface="微软雅黑" panose="020B0503020204020204" pitchFamily="34" charset="-122"/>
              </a:rPr>
              <a:t>：越大表示越严重</a:t>
            </a:r>
            <a:endParaRPr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sz="1600" b="1" dirty="0">
                <a:latin typeface="微软雅黑" panose="020B0503020204020204" pitchFamily="34" charset="-122"/>
                <a:ea typeface="微软雅黑" panose="020B0503020204020204" pitchFamily="34" charset="-122"/>
              </a:rPr>
              <a:t>O</a:t>
            </a:r>
            <a:r>
              <a:rPr sz="1600" dirty="0">
                <a:latin typeface="微软雅黑" panose="020B0503020204020204" pitchFamily="34" charset="-122"/>
                <a:ea typeface="微软雅黑" panose="020B0503020204020204" pitchFamily="34" charset="-122"/>
              </a:rPr>
              <a:t>：越大发生概率越大</a:t>
            </a:r>
            <a:endParaRPr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sz="1600" b="1" dirty="0">
                <a:solidFill>
                  <a:schemeClr val="tx1"/>
                </a:solidFill>
                <a:latin typeface="微软雅黑" panose="020B0503020204020204" pitchFamily="34" charset="-122"/>
                <a:ea typeface="微软雅黑" panose="020B0503020204020204" pitchFamily="34" charset="-122"/>
              </a:rPr>
              <a:t>D</a:t>
            </a:r>
            <a:r>
              <a:rPr sz="1600" dirty="0">
                <a:latin typeface="微软雅黑" panose="020B0503020204020204" pitchFamily="34" charset="-122"/>
                <a:ea typeface="微软雅黑" panose="020B0503020204020204" pitchFamily="34" charset="-122"/>
              </a:rPr>
              <a:t>：越大越难以被检测</a:t>
            </a:r>
            <a:r>
              <a:rPr lang="zh-CN" sz="1600" dirty="0">
                <a:latin typeface="微软雅黑" panose="020B0503020204020204" pitchFamily="34" charset="-122"/>
                <a:ea typeface="微软雅黑" panose="020B0503020204020204" pitchFamily="34" charset="-122"/>
              </a:rPr>
              <a:t>，风险越大</a:t>
            </a:r>
            <a:endParaRPr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lang="zh-CN" altLang="en-US" sz="1600" dirty="0">
                <a:latin typeface="微软雅黑" panose="020B0503020204020204" pitchFamily="34" charset="-122"/>
                <a:ea typeface="微软雅黑" panose="020B0503020204020204" pitchFamily="34" charset="-122"/>
              </a:rPr>
              <a:t>即便产品</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过程看起来相同，将一个团队的</a:t>
            </a:r>
            <a:r>
              <a:rPr lang="en-US" altLang="zh-CN" sz="1600" dirty="0">
                <a:latin typeface="微软雅黑" panose="020B0503020204020204" pitchFamily="34" charset="-122"/>
                <a:ea typeface="微软雅黑" panose="020B0503020204020204" pitchFamily="34" charset="-122"/>
              </a:rPr>
              <a:t>FMEA</a:t>
            </a:r>
            <a:r>
              <a:rPr lang="zh-CN" altLang="en-US" sz="1600" dirty="0">
                <a:latin typeface="微软雅黑" panose="020B0503020204020204" pitchFamily="34" charset="-122"/>
                <a:ea typeface="微软雅黑" panose="020B0503020204020204" pitchFamily="34" charset="-122"/>
              </a:rPr>
              <a:t>和另一个团队的</a:t>
            </a:r>
            <a:r>
              <a:rPr lang="en-US" altLang="zh-CN" sz="1600" dirty="0">
                <a:latin typeface="微软雅黑" panose="020B0503020204020204" pitchFamily="34" charset="-122"/>
                <a:ea typeface="微软雅黑" panose="020B0503020204020204" pitchFamily="34" charset="-122"/>
              </a:rPr>
              <a:t>FMEA</a:t>
            </a:r>
            <a:r>
              <a:rPr lang="zh-CN" altLang="en-US" sz="1600" dirty="0">
                <a:latin typeface="微软雅黑" panose="020B0503020204020204" pitchFamily="34" charset="-122"/>
                <a:ea typeface="微软雅黑" panose="020B0503020204020204" pitchFamily="34" charset="-122"/>
              </a:rPr>
              <a:t>评级进行比较是不合适的。因为每个团队的环境都不相同。因此他们各自的评级都是独一无二的</a:t>
            </a:r>
            <a:r>
              <a:rPr lang="en-US" altLang="zh-CN" sz="1600" b="1" dirty="0">
                <a:solidFill>
                  <a:srgbClr val="FF0000"/>
                </a:solidFill>
                <a:latin typeface="微软雅黑" panose="020B0503020204020204" pitchFamily="34" charset="-122"/>
                <a:ea typeface="微软雅黑" panose="020B0503020204020204" pitchFamily="34" charset="-122"/>
              </a:rPr>
              <a:t>【</a:t>
            </a:r>
            <a:r>
              <a:rPr lang="zh-CN" altLang="en-US" sz="1600" b="1" dirty="0">
                <a:solidFill>
                  <a:srgbClr val="FF0000"/>
                </a:solidFill>
                <a:latin typeface="微软雅黑" panose="020B0503020204020204" pitchFamily="34" charset="-122"/>
                <a:ea typeface="微软雅黑" panose="020B0503020204020204" pitchFamily="34" charset="-122"/>
              </a:rPr>
              <a:t>评级是主观的</a:t>
            </a:r>
            <a:r>
              <a:rPr lang="en-US" altLang="zh-CN" sz="1600" b="1" dirty="0">
                <a:solidFill>
                  <a:srgbClr val="FF0000"/>
                </a:solidFill>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defTabSz="914400" eaLnBrk="0" hangingPunct="0">
              <a:lnSpc>
                <a:spcPct val="200000"/>
              </a:lnSpc>
              <a:defRPr/>
            </a:pPr>
            <a:r>
              <a:rPr lang="zh-CN" altLang="en-US" sz="1600" dirty="0">
                <a:latin typeface="微软雅黑" panose="020B0503020204020204" pitchFamily="34" charset="-122"/>
                <a:ea typeface="微软雅黑" panose="020B0503020204020204" pitchFamily="34" charset="-122"/>
              </a:rPr>
              <a:t> </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a:t>
            </a:r>
            <a:endParaRPr lang="zh-CN" altLang="en-US" sz="3600" dirty="0">
              <a:latin typeface="Arial" panose="020B0604020202020204" pitchFamily="34" charset="0"/>
            </a:endParaRPr>
          </a:p>
        </p:txBody>
      </p:sp>
      <p:pic>
        <p:nvPicPr>
          <p:cNvPr id="34" name="图片 33"/>
          <p:cNvPicPr>
            <a:picLocks noChangeAspect="1"/>
          </p:cNvPicPr>
          <p:nvPr>
            <p:custDataLst>
              <p:tags r:id="rId2"/>
            </p:custDataLst>
          </p:nvPr>
        </p:nvPicPr>
        <p:blipFill>
          <a:blip r:embed="rId3"/>
          <a:stretch>
            <a:fillRect/>
          </a:stretch>
        </p:blipFill>
        <p:spPr>
          <a:xfrm>
            <a:off x="172720" y="864870"/>
            <a:ext cx="7207250" cy="4729480"/>
          </a:xfrm>
          <a:prstGeom prst="rect">
            <a:avLst/>
          </a:prstGeom>
        </p:spPr>
      </p:pic>
      <p:sp>
        <p:nvSpPr>
          <p:cNvPr id="2" name="文本框 1"/>
          <p:cNvSpPr txBox="1"/>
          <p:nvPr/>
        </p:nvSpPr>
        <p:spPr>
          <a:xfrm>
            <a:off x="7437120" y="1144270"/>
            <a:ext cx="3790315" cy="3830955"/>
          </a:xfrm>
          <a:prstGeom prst="rect">
            <a:avLst/>
          </a:prstGeom>
          <a:noFill/>
        </p:spPr>
        <p:txBody>
          <a:bodyPr wrap="square" rtlCol="0" anchor="t">
            <a:noAutofit/>
          </a:bodyPr>
          <a:p>
            <a:pPr marL="285750" indent="-285750" algn="just">
              <a:lnSpc>
                <a:spcPct val="2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sym typeface="+mn-ea"/>
              </a:rPr>
              <a:t>首先着重于严酷度，其次为频度，然后为探测度</a:t>
            </a:r>
            <a:endParaRPr lang="zh-CN" altLang="en-US" sz="2000" dirty="0">
              <a:latin typeface="微软雅黑" panose="020B0503020204020204" pitchFamily="34" charset="-122"/>
              <a:ea typeface="微软雅黑" panose="020B0503020204020204" pitchFamily="34" charset="-122"/>
              <a:sym typeface="+mn-ea"/>
            </a:endParaRPr>
          </a:p>
          <a:p>
            <a:pPr marL="285750" indent="-285750" algn="just">
              <a:lnSpc>
                <a:spcPct val="2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sym typeface="+mn-ea"/>
              </a:rPr>
              <a:t>其逻辑遵循了</a:t>
            </a:r>
            <a:r>
              <a:rPr lang="en-US" altLang="zh-CN" sz="2000" dirty="0">
                <a:latin typeface="微软雅黑" panose="020B0503020204020204" pitchFamily="34" charset="-122"/>
                <a:ea typeface="微软雅黑" panose="020B0503020204020204" pitchFamily="34" charset="-122"/>
                <a:sym typeface="+mn-ea"/>
              </a:rPr>
              <a:t>FMEA</a:t>
            </a:r>
            <a:r>
              <a:rPr lang="zh-CN" altLang="en-US" sz="2000" dirty="0">
                <a:latin typeface="微软雅黑" panose="020B0503020204020204" pitchFamily="34" charset="-122"/>
                <a:ea typeface="微软雅黑" panose="020B0503020204020204" pitchFamily="34" charset="-122"/>
                <a:sym typeface="+mn-ea"/>
              </a:rPr>
              <a:t>的失效预防的目的</a:t>
            </a:r>
            <a:endParaRPr lang="zh-CN" altLang="en-US" sz="2000" dirty="0">
              <a:latin typeface="微软雅黑" panose="020B0503020204020204" pitchFamily="34" charset="-122"/>
              <a:ea typeface="微软雅黑" panose="020B0503020204020204" pitchFamily="34" charset="-122"/>
              <a:sym typeface="+mn-ea"/>
            </a:endParaRPr>
          </a:p>
          <a:p>
            <a:pPr marL="285750" indent="-285750" algn="just">
              <a:lnSpc>
                <a:spcPct val="2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sym typeface="+mn-ea"/>
              </a:rPr>
              <a:t>将措施分为</a:t>
            </a:r>
            <a:r>
              <a:rPr lang="zh-CN" altLang="en-US" sz="2000" b="1" dirty="0">
                <a:solidFill>
                  <a:srgbClr val="1902FC"/>
                </a:solidFill>
                <a:latin typeface="微软雅黑" panose="020B0503020204020204" pitchFamily="34" charset="-122"/>
                <a:ea typeface="微软雅黑" panose="020B0503020204020204" pitchFamily="34" charset="-122"/>
                <a:sym typeface="+mn-ea"/>
              </a:rPr>
              <a:t>高、中、低</a:t>
            </a:r>
            <a:r>
              <a:rPr lang="zh-CN" altLang="en-US" sz="2000" dirty="0">
                <a:latin typeface="微软雅黑" panose="020B0503020204020204" pitchFamily="34" charset="-122"/>
                <a:ea typeface="微软雅黑" panose="020B0503020204020204" pitchFamily="34" charset="-122"/>
                <a:sym typeface="+mn-ea"/>
              </a:rPr>
              <a:t>三个优先级别</a:t>
            </a:r>
            <a:endParaRPr lang="zh-CN" altLang="en-US" sz="2000" dirty="0">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行动优先级之</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S</a:t>
            </a:r>
            <a:endPar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38125" y="777875"/>
            <a:ext cx="10979785" cy="529145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行动优先级之</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O</a:t>
            </a:r>
            <a:endPar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382270" y="1283970"/>
            <a:ext cx="10589895" cy="459803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行动优先级之</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D</a:t>
            </a:r>
            <a:endPar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312420" y="1144270"/>
            <a:ext cx="10607040" cy="440817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行动优先级之</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SOD</a:t>
            </a:r>
            <a:endPar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42570" y="964565"/>
            <a:ext cx="5514975" cy="4362450"/>
          </a:xfrm>
          <a:prstGeom prst="rect">
            <a:avLst/>
          </a:prstGeom>
        </p:spPr>
      </p:pic>
      <p:pic>
        <p:nvPicPr>
          <p:cNvPr id="4" name="图片 3"/>
          <p:cNvPicPr>
            <a:picLocks noChangeAspect="1"/>
          </p:cNvPicPr>
          <p:nvPr/>
        </p:nvPicPr>
        <p:blipFill>
          <a:blip r:embed="rId3"/>
          <a:stretch>
            <a:fillRect/>
          </a:stretch>
        </p:blipFill>
        <p:spPr>
          <a:xfrm>
            <a:off x="5830570" y="964565"/>
            <a:ext cx="5514975" cy="3581400"/>
          </a:xfrm>
          <a:prstGeom prst="rect">
            <a:avLst/>
          </a:prstGeom>
        </p:spPr>
      </p:pic>
      <p:sp>
        <p:nvSpPr>
          <p:cNvPr id="6" name="文本框 5"/>
          <p:cNvSpPr txBox="1"/>
          <p:nvPr/>
        </p:nvSpPr>
        <p:spPr>
          <a:xfrm>
            <a:off x="242570" y="5300980"/>
            <a:ext cx="5480685" cy="829945"/>
          </a:xfrm>
          <a:prstGeom prst="rect">
            <a:avLst/>
          </a:prstGeom>
          <a:noFill/>
        </p:spPr>
        <p:txBody>
          <a:bodyPr wrap="square" rtlCol="0" anchor="t">
            <a:spAutoFit/>
          </a:bodyPr>
          <a:p>
            <a:pPr indent="0">
              <a:lnSpc>
                <a:spcPct val="200000"/>
              </a:lnSpc>
              <a:buNone/>
            </a:pPr>
            <a:r>
              <a:rPr lang="en-US" sz="12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优先级高（H）</a:t>
            </a:r>
            <a:r>
              <a:rPr 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：需要</a:t>
            </a:r>
            <a:r>
              <a:rPr lang="en-US" sz="12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（Shall）</a:t>
            </a:r>
            <a:r>
              <a:rPr 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确定适当的措施来改进失效原因（故障模式）检测机制，并提供相应的故障隔离、恢复等容错措施来避免造成失效结果</a:t>
            </a:r>
            <a:endParaRPr lang="en-US" altLang="en-US" sz="12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7" name="文本框 6"/>
          <p:cNvSpPr txBox="1"/>
          <p:nvPr/>
        </p:nvSpPr>
        <p:spPr>
          <a:xfrm>
            <a:off x="5830570" y="4636770"/>
            <a:ext cx="5514340" cy="1568450"/>
          </a:xfrm>
          <a:prstGeom prst="rect">
            <a:avLst/>
          </a:prstGeom>
          <a:noFill/>
        </p:spPr>
        <p:txBody>
          <a:bodyPr wrap="square" rtlCol="0" anchor="t">
            <a:spAutoFit/>
          </a:bodyPr>
          <a:p>
            <a:pPr>
              <a:lnSpc>
                <a:spcPct val="200000"/>
              </a:lnSpc>
            </a:pPr>
            <a:r>
              <a:rPr lang="zh-CN" altLang="en-US" sz="1200" b="1">
                <a:latin typeface="微软雅黑" panose="020B0503020204020204" pitchFamily="34" charset="-122"/>
                <a:ea typeface="微软雅黑" panose="020B0503020204020204" pitchFamily="34" charset="-122"/>
                <a:cs typeface="微软雅黑" panose="020B0503020204020204" pitchFamily="34" charset="-122"/>
              </a:rPr>
              <a:t>优先级中（M）</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：应当</a:t>
            </a:r>
            <a:r>
              <a:rPr lang="zh-CN" altLang="en-US" sz="12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（Should）</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确定适当的措施来改进失效原因（故障模式）检测机制，并提供相应的故障隔离、恢复等容错措施来避免造成失效结果</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a:lnSpc>
                <a:spcPct val="200000"/>
              </a:lnSpc>
            </a:pPr>
            <a:r>
              <a:rPr lang="zh-CN" altLang="en-US" sz="1200" b="1">
                <a:latin typeface="微软雅黑" panose="020B0503020204020204" pitchFamily="34" charset="-122"/>
                <a:ea typeface="微软雅黑" panose="020B0503020204020204" pitchFamily="34" charset="-122"/>
                <a:cs typeface="微软雅黑" panose="020B0503020204020204" pitchFamily="34" charset="-122"/>
              </a:rPr>
              <a:t>优先级低（L）</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：可以</a:t>
            </a:r>
            <a:r>
              <a:rPr lang="zh-CN" altLang="en-US" sz="12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（Could）</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确定适当的措施来改进失效原因（故障模式）检测机制，并提供相应的故障隔离、恢复等容错措施来避免造成失效结果</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2" name="对象 1">
            <a:hlinkClick r:id="" action="ppaction://ole?verb="/>
          </p:cNvPr>
          <p:cNvGraphicFramePr>
            <a:graphicFrameLocks noChangeAspect="1"/>
          </p:cNvGraphicFramePr>
          <p:nvPr/>
        </p:nvGraphicFramePr>
        <p:xfrm>
          <a:off x="5757545" y="3879215"/>
          <a:ext cx="971550" cy="666750"/>
        </p:xfrm>
        <a:graphic>
          <a:graphicData uri="http://schemas.openxmlformats.org/presentationml/2006/ole">
            <mc:AlternateContent xmlns:mc="http://schemas.openxmlformats.org/markup-compatibility/2006">
              <mc:Choice xmlns:v="urn:schemas-microsoft-com:vml" Requires="v">
                <p:oleObj spid="_x0000_s1025" name="" showAsIcon="1" r:id="rId4" imgW="971550" imgH="666750" progId="Excel.Sheet.12">
                  <p:embed/>
                </p:oleObj>
              </mc:Choice>
              <mc:Fallback>
                <p:oleObj name="" showAsIcon="1" r:id="rId4" imgW="971550" imgH="666750" progId="Excel.Sheet.12">
                  <p:embed/>
                  <p:pic>
                    <p:nvPicPr>
                      <p:cNvPr id="0" name="图片 1024"/>
                      <p:cNvPicPr/>
                      <p:nvPr/>
                    </p:nvPicPr>
                    <p:blipFill>
                      <a:blip r:embed="rId5"/>
                      <a:stretch>
                        <a:fillRect/>
                      </a:stretch>
                    </p:blipFill>
                    <p:spPr>
                      <a:xfrm>
                        <a:off x="5757545" y="3879215"/>
                        <a:ext cx="971550" cy="666750"/>
                      </a:xfrm>
                      <a:prstGeom prst="rect">
                        <a:avLst/>
                      </a:prstGeom>
                    </p:spPr>
                  </p:pic>
                </p:oleObj>
              </mc:Fallback>
            </mc:AlternateContent>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改进措施</a:t>
            </a:r>
            <a:endParaRPr lang="zh-CN" altLang="en-US" sz="3600" dirty="0">
              <a:latin typeface="Arial" panose="020B0604020202020204" pitchFamily="34" charset="0"/>
            </a:endParaRPr>
          </a:p>
        </p:txBody>
      </p:sp>
      <p:sp>
        <p:nvSpPr>
          <p:cNvPr id="2" name="文本框 1"/>
          <p:cNvSpPr txBox="1"/>
          <p:nvPr/>
        </p:nvSpPr>
        <p:spPr>
          <a:xfrm>
            <a:off x="103505" y="865505"/>
            <a:ext cx="11416030" cy="4769485"/>
          </a:xfrm>
          <a:prstGeom prst="rect">
            <a:avLst/>
          </a:prstGeom>
          <a:noFill/>
        </p:spPr>
        <p:txBody>
          <a:bodyPr wrap="square" rtlCol="0" anchor="t">
            <a:spAutoFit/>
          </a:bodyPr>
          <a:p>
            <a:pPr marL="285750" indent="-285750">
              <a:lnSpc>
                <a:spcPct val="200000"/>
              </a:lnSpc>
              <a:buFont typeface="Wingdings" panose="05000000000000000000" charset="0"/>
              <a:buChar char="p"/>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改进措施：</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针对需要改进的失效原因，给出故障</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检测</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与故障</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隔离、恢复</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的机制（可以参照可靠性需求基线和可靠性设计准则中的技术要求，</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有部分容错机制是需要依赖公共可靠性机制的</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），最终达成各个子功能点的</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功能不失效或者少失效</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。常见的指导建议如下：</a:t>
            </a:r>
            <a:endParaRPr lang="zh-CN" altLang="en-US" sz="1800" b="1">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进程类故障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指的是本特性的承载载体，</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主要有公共机制提供统一的进程故障检测与自愈能力。</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085850" lvl="2" indent="-171450">
              <a:lnSpc>
                <a:spcPct val="200000"/>
              </a:lnSpc>
              <a:buFont typeface="Wingdings" panose="05000000000000000000" charset="0"/>
              <a:buChar char="Ø"/>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对于入口处的进程</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故障，公共机制进行检测和自愈即可，但是如果涉及到数据残留，则需要本特性自行进行处理</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085850" lvl="2" indent="-171450">
              <a:lnSpc>
                <a:spcPct val="200000"/>
              </a:lnSpc>
              <a:buFont typeface="Wingdings" panose="05000000000000000000" charset="0"/>
              <a:buChar char="Ø"/>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对于非入口处的进程</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B</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故障，除了公共机制的自动检测与自愈之外，那么本特性周边与之交互的进程则需要重试（匹配进程B的故障恢复）</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网络类故障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主要有公共机制提供统一的网络故障（含亚健康）检测与自愈机制，包括物理网络以及虚拟网络/容器网络等，对于本特性而言主要针对网络通信故障（超时不响应）进行重试（解决公共机制容错期间造成的网络短暂中断）</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周边服务故障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：由周边服务提供可靠性机制，对于本服务而言主要通过重试来来解决周边部件容错期间造成的短暂故障，通过超时机制来保证自身不会卡死</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硬件部件故障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：硬件访问时需要具备超时防卡死、超时重试、特定错误码的针对性处理（隔离、屏蔽、业务层面修复）。</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文件读写类故障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：文件发生读失败后，需要进行重试、采用默认值、从备份读取等方式；文件写入失败后，需要进行重试，重新生成、写入备份文件等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数据操作类故障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：数据读写发生失败后，需要进行重试，从备份</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副本读写</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2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中间件故障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：对于数据库等中间件的访问操作如果出现失败，需要进行重试</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355"/>
            <a:ext cx="4780915" cy="645160"/>
          </a:xfrm>
          <a:prstGeom prst="rect">
            <a:avLst/>
          </a:prstGeom>
          <a:noFill/>
          <a:ln w="9525">
            <a:noFill/>
          </a:ln>
        </p:spPr>
        <p:txBody>
          <a:bodyPr wrap="square">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范围之载体自身可靠性</a:t>
            </a:r>
            <a:endParaRPr lang="zh-CN" altLang="en-US" sz="3600" dirty="0">
              <a:latin typeface="Arial" panose="020B0604020202020204" pitchFamily="34" charset="0"/>
            </a:endParaRPr>
          </a:p>
        </p:txBody>
      </p:sp>
      <p:sp>
        <p:nvSpPr>
          <p:cNvPr id="2" name="文本框 1"/>
          <p:cNvSpPr txBox="1"/>
          <p:nvPr/>
        </p:nvSpPr>
        <p:spPr>
          <a:xfrm>
            <a:off x="103505" y="588645"/>
            <a:ext cx="11193145" cy="5569585"/>
          </a:xfrm>
          <a:prstGeom prst="rect">
            <a:avLst/>
          </a:prstGeom>
          <a:noFill/>
        </p:spPr>
        <p:txBody>
          <a:bodyPr wrap="square" rtlCol="0" anchor="t">
            <a:spAutoFit/>
          </a:bodyPr>
          <a:p>
            <a:pPr>
              <a:lnSpc>
                <a:spcPct val="200000"/>
              </a:lnSpc>
              <a:buFont typeface="Wingdings" panose="05000000000000000000" charset="0"/>
            </a:pP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特性级可靠性</a:t>
            </a:r>
            <a:r>
              <a:rPr lang="zh-CN" altLang="en-US" sz="1800" dirty="0">
                <a:latin typeface="微软雅黑" panose="020B0503020204020204" pitchFamily="34" charset="-122"/>
                <a:ea typeface="微软雅黑" panose="020B0503020204020204" pitchFamily="34" charset="-122"/>
                <a:sym typeface="等线" panose="02010600030101010101" pitchFamily="2" charset="-122"/>
              </a:rPr>
              <a:t>基于可靠性工程的角度来进行的，基于</a:t>
            </a:r>
            <a:r>
              <a:rPr lang="zh-CN" altLang="en-US" sz="18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故障容错</a:t>
            </a:r>
            <a:r>
              <a:rPr lang="zh-CN" altLang="en-US" sz="1800" dirty="0">
                <a:latin typeface="微软雅黑" panose="020B0503020204020204" pitchFamily="34" charset="-122"/>
                <a:ea typeface="微软雅黑" panose="020B0503020204020204" pitchFamily="34" charset="-122"/>
                <a:sym typeface="等线" panose="02010600030101010101" pitchFamily="2" charset="-122"/>
              </a:rPr>
              <a:t>的思路来开展的，不包含代码缺陷或者业务逻辑的不合理导致的特性失效。主要包含下面</a:t>
            </a:r>
            <a:r>
              <a:rPr lang="zh-CN" altLang="en-US" sz="1800" b="1">
                <a:latin typeface="微软雅黑" panose="020B0503020204020204" pitchFamily="34" charset="-122"/>
                <a:ea typeface="微软雅黑" panose="020B0503020204020204" pitchFamily="34" charset="-122"/>
                <a:cs typeface="微软雅黑" panose="020B0503020204020204" pitchFamily="34" charset="-122"/>
              </a:rPr>
              <a:t>三个方面的内容：</a:t>
            </a:r>
            <a:endParaRPr lang="zh-CN" altLang="en-US" sz="1800" b="1">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200000"/>
              </a:lnSpc>
              <a:buFont typeface="Wingdings" panose="05000000000000000000" charset="0"/>
              <a:buChar char="p"/>
            </a:pPr>
            <a:r>
              <a:rPr lang="en-US" alt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1</a:t>
            </a:r>
            <a:r>
              <a:rPr lang="en-US" altLang="zh-CN" sz="16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载体</a:t>
            </a:r>
            <a:r>
              <a:rPr lang="zh-CN" altLang="en-US" sz="16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自身可靠：</a:t>
            </a: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通常情况下载体体现为</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进程</a:t>
            </a:r>
            <a:r>
              <a:rPr lang="en-US" alt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服务，</a:t>
            </a:r>
            <a:r>
              <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特有的硬件部件、数据文件、中间件等</a:t>
            </a:r>
            <a:endParaRPr lang="zh-CN" altLang="en-US" sz="16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进程</a:t>
            </a:r>
            <a:r>
              <a:rPr lang="en-US" altLang="zh-CN"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服务故障</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的检测、告警上报、自动恢复，部分依赖于系统级可靠性的公共机制。重点考虑</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个方面</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1）进程服务自身故障的自动恢复    2）涉及到数据处理，则故障过程不能丢失数据（具备持久化能力）、不能残留数据（垃圾数据清理能力或者再利用能力）</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进程</a:t>
            </a:r>
            <a:r>
              <a:rPr lang="en-US" altLang="zh-CN"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服务的冗余机制</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：用于主机级故障的容错，</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比如主备集群，主从式集群，负荷分担集群（依赖负载均衡器）等等，典型的例子如HCI系统中主控集群、基于kube-vip的K8S Master Node集群等等；AF、AC的主备双机、主主集群等等；aTrust的分布式集群等等</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集群，还需要做到故障切换过程可靠（应切能切，不误切），集群节点之间的数据同步</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数据一致性，其他根据集群特点需要考虑的范围</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如果此处涉及到该特性特有的</a:t>
            </a: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数据和文件</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，就需要考虑数据与文件的系统内</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备份</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以及系统外备份</a:t>
            </a: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、数据一致性校验等</a:t>
            </a:r>
            <a:endPar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gn="l">
              <a:lnSpc>
                <a:spcPct val="200000"/>
              </a:lnSpc>
              <a:buClrTx/>
              <a:buSzTx/>
              <a:buFont typeface="Wingdings" panose="05000000000000000000" charset="0"/>
              <a:buChar char="ü"/>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如果涉及到特有</a:t>
            </a: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硬件部件</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的话，也要考虑</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冗余机制</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，硬件故障检测与告警上报</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gn="l">
              <a:lnSpc>
                <a:spcPct val="200000"/>
              </a:lnSpc>
              <a:buClrTx/>
              <a:buSzTx/>
              <a:buFont typeface="Wingdings" panose="05000000000000000000" charset="0"/>
              <a:buChar char="ü"/>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如果涉及到</a:t>
            </a:r>
            <a:r>
              <a:rPr lang="zh-CN" altLang="en-US" sz="1400" b="1">
                <a:latin typeface="微软雅黑" panose="020B0503020204020204" pitchFamily="34" charset="-122"/>
                <a:ea typeface="微软雅黑" panose="020B0503020204020204" pitchFamily="34" charset="-122"/>
                <a:cs typeface="微软雅黑" panose="020B0503020204020204" pitchFamily="34" charset="-122"/>
              </a:rPr>
              <a:t>中间件（如数据库）</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的话，</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也要考虑</a:t>
            </a:r>
            <a:r>
              <a:rPr lang="zh-CN" altLang="en-US" sz="14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冗余机制</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，中间件所有的故障检测与告警上报。例如</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MySQL集群、etcd集群</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典型样例</a:t>
            </a:r>
            <a:endParaRPr lang="zh-CN" altLang="en-US" sz="3600" dirty="0">
              <a:latin typeface="Arial" panose="020B0604020202020204" pitchFamily="34" charset="0"/>
            </a:endParaRPr>
          </a:p>
        </p:txBody>
      </p:sp>
      <p:pic>
        <p:nvPicPr>
          <p:cNvPr id="7" name="图片 6"/>
          <p:cNvPicPr>
            <a:picLocks noChangeAspect="1"/>
          </p:cNvPicPr>
          <p:nvPr>
            <p:custDataLst>
              <p:tags r:id="rId2"/>
            </p:custDataLst>
          </p:nvPr>
        </p:nvPicPr>
        <p:blipFill>
          <a:blip r:embed="rId3"/>
          <a:stretch>
            <a:fillRect/>
          </a:stretch>
        </p:blipFill>
        <p:spPr>
          <a:xfrm>
            <a:off x="103505" y="725805"/>
            <a:ext cx="11194415" cy="5088890"/>
          </a:xfrm>
          <a:prstGeom prst="rect">
            <a:avLst/>
          </a:prstGeom>
        </p:spPr>
      </p:pic>
      <p:sp>
        <p:nvSpPr>
          <p:cNvPr id="8" name="文本框 7"/>
          <p:cNvSpPr txBox="1"/>
          <p:nvPr/>
        </p:nvSpPr>
        <p:spPr>
          <a:xfrm>
            <a:off x="35560" y="5988050"/>
            <a:ext cx="11262360" cy="306705"/>
          </a:xfrm>
          <a:prstGeom prst="rect">
            <a:avLst/>
          </a:prstGeom>
          <a:noFill/>
        </p:spPr>
        <p:txBody>
          <a:bodyPr wrap="square" rtlCol="0">
            <a:spAutoFit/>
          </a:bodyPr>
          <a:p>
            <a:r>
              <a:rPr lang="zh-CN" altLang="en-US" sz="1400">
                <a:latin typeface="微软雅黑" panose="020B0503020204020204" pitchFamily="34" charset="-122"/>
                <a:ea typeface="微软雅黑" panose="020B0503020204020204" pitchFamily="34" charset="-122"/>
                <a:cs typeface="微软雅黑" panose="020B0503020204020204" pitchFamily="34" charset="-122"/>
              </a:rPr>
              <a:t>更多产品实践请移步：</a:t>
            </a:r>
            <a:r>
              <a:rPr lang="zh-CN" altLang="en-US" sz="1400">
                <a:latin typeface="微软雅黑" panose="020B0503020204020204" pitchFamily="34" charset="-122"/>
                <a:ea typeface="微软雅黑" panose="020B0503020204020204" pitchFamily="34" charset="-122"/>
                <a:cs typeface="微软雅黑" panose="020B0503020204020204" pitchFamily="34" charset="-122"/>
                <a:hlinkClick r:id="rId4" action="ppaction://hlinkfile"/>
              </a:rPr>
              <a:t>https://docs.atrust.sangfor.com/pages/viewpage.action?pageId=253663540</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范围之周边无影响</a:t>
            </a:r>
            <a:endParaRPr lang="zh-CN" altLang="en-US" sz="3600" dirty="0">
              <a:latin typeface="Arial" panose="020B0604020202020204" pitchFamily="34" charset="0"/>
            </a:endParaRPr>
          </a:p>
        </p:txBody>
      </p:sp>
      <p:sp>
        <p:nvSpPr>
          <p:cNvPr id="2" name="文本框 1"/>
          <p:cNvSpPr txBox="1"/>
          <p:nvPr/>
        </p:nvSpPr>
        <p:spPr>
          <a:xfrm>
            <a:off x="103505" y="864870"/>
            <a:ext cx="10949940" cy="4646295"/>
          </a:xfrm>
          <a:prstGeom prst="rect">
            <a:avLst/>
          </a:prstGeom>
          <a:noFill/>
        </p:spPr>
        <p:txBody>
          <a:bodyPr wrap="square" rtlCol="0" anchor="t">
            <a:spAutoFit/>
          </a:bodyPr>
          <a:p>
            <a:pPr marL="285750" indent="-285750">
              <a:lnSpc>
                <a:spcPct val="200000"/>
              </a:lnSpc>
              <a:buFont typeface="Wingdings" panose="05000000000000000000" charset="0"/>
              <a:buChar char="p"/>
            </a:pPr>
            <a:r>
              <a:rPr lang="en-US" alt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2</a:t>
            </a:r>
            <a:r>
              <a:rPr lang="en-US" altLang="zh-CN" sz="1600" b="1">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rPr>
              <a:t>对周边无影响：</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主要考虑的是功能特性（包含所有的承载载体：服务、数据文件、特有硬件、中间件等等）对</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资源占用</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上限</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rPr>
              <a:t>控制。包含但不限于如下几类</a:t>
            </a:r>
            <a:endPar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CPU</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资源上限控制</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内存资源上限控制</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硬盘空间上限控制</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网络带宽上限控制</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硬盘分区进行隔离</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文件目录上限配额</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200000"/>
              </a:lnSpc>
              <a:buFont typeface="Wingdings" panose="05000000000000000000" charset="0"/>
              <a:buChar char="p"/>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这些机制的实现除了自身的控制之外，大部分依赖于系统级可靠性里面提供的公共机制</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nSpc>
                <a:spcPct val="200000"/>
              </a:lnSpc>
              <a:buFont typeface="Wingdings" panose="05000000000000000000" charset="0"/>
              <a:buChar char="p"/>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其他方面的影响，需要根据业务模块自身而定</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范围之业务流程可靠</a:t>
            </a:r>
            <a:endParaRPr lang="zh-CN" altLang="en-US" sz="3600" dirty="0">
              <a:latin typeface="Arial" panose="020B0604020202020204" pitchFamily="34" charset="0"/>
            </a:endParaRPr>
          </a:p>
        </p:txBody>
      </p:sp>
      <p:sp>
        <p:nvSpPr>
          <p:cNvPr id="2" name="文本框 1"/>
          <p:cNvSpPr txBox="1"/>
          <p:nvPr/>
        </p:nvSpPr>
        <p:spPr>
          <a:xfrm>
            <a:off x="103505" y="796290"/>
            <a:ext cx="10949940" cy="3723005"/>
          </a:xfrm>
          <a:prstGeom prst="rect">
            <a:avLst/>
          </a:prstGeom>
          <a:noFill/>
        </p:spPr>
        <p:txBody>
          <a:bodyPr wrap="square" rtlCol="0" anchor="t">
            <a:spAutoFit/>
          </a:bodyPr>
          <a:p>
            <a:pPr marL="285750" indent="-285750">
              <a:lnSpc>
                <a:spcPct val="200000"/>
              </a:lnSpc>
              <a:buFont typeface="Wingdings" panose="05000000000000000000" charset="0"/>
              <a:buChar char="p"/>
            </a:pPr>
            <a:r>
              <a:rPr lang="en-US" alt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3</a:t>
            </a: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sz="1600" b="1">
                <a:latin typeface="微软雅黑" panose="020B0503020204020204" pitchFamily="34" charset="-122"/>
                <a:ea typeface="微软雅黑" panose="020B0503020204020204" pitchFamily="34" charset="-122"/>
                <a:cs typeface="微软雅黑" panose="020B0503020204020204" pitchFamily="34" charset="-122"/>
                <a:sym typeface="+mn-ea"/>
              </a:rPr>
              <a:t>业务流程可靠：</a:t>
            </a:r>
            <a:r>
              <a:rPr lang="zh-CN" sz="1600">
                <a:latin typeface="微软雅黑" panose="020B0503020204020204" pitchFamily="34" charset="-122"/>
                <a:ea typeface="微软雅黑" panose="020B0503020204020204" pitchFamily="34" charset="-122"/>
                <a:cs typeface="微软雅黑" panose="020B0503020204020204" pitchFamily="34" charset="-122"/>
                <a:sym typeface="+mn-ea"/>
              </a:rPr>
              <a:t>该功能特性所实现的每一个业务都是可靠性的。基于</a:t>
            </a:r>
            <a:r>
              <a:rPr lang="en-US" altLang="zh-CN"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FMEA</a:t>
            </a:r>
            <a:r>
              <a:rPr lang="zh-CN" altLang="en-US" sz="1600" b="1">
                <a:solidFill>
                  <a:srgbClr val="1902FC"/>
                </a:solidFill>
                <a:latin typeface="微软雅黑" panose="020B0503020204020204" pitchFamily="34" charset="-122"/>
                <a:ea typeface="微软雅黑" panose="020B0503020204020204" pitchFamily="34" charset="-122"/>
                <a:cs typeface="微软雅黑" panose="020B0503020204020204" pitchFamily="34" charset="-122"/>
                <a:sym typeface="+mn-ea"/>
              </a:rPr>
              <a:t>工程方法</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进行，分析</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每个</a:t>
            </a:r>
            <a:r>
              <a:rPr lang="zh-CN" altLang="en-US" sz="16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功能</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点的处理</a:t>
            </a:r>
            <a:r>
              <a:rPr lang="zh-CN" altLang="en-US" sz="16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流程</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中会发生什么样的</a:t>
            </a:r>
            <a:r>
              <a:rPr lang="zh-CN" altLang="en-US" sz="16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故障</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以及如何</a:t>
            </a:r>
            <a:r>
              <a:rPr lang="zh-CN" altLang="en-US" sz="16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避免</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这些</a:t>
            </a:r>
            <a:r>
              <a:rPr lang="zh-CN" altLang="en-US" sz="1600" b="1" dirty="0">
                <a:solidFill>
                  <a:srgbClr val="1902FC"/>
                </a:solidFill>
                <a:latin typeface="微软雅黑" panose="020B0503020204020204" pitchFamily="34" charset="-122"/>
                <a:ea typeface="微软雅黑" panose="020B0503020204020204" pitchFamily="34" charset="-122"/>
                <a:sym typeface="等线" panose="02010600030101010101" pitchFamily="2" charset="-122"/>
              </a:rPr>
              <a:t>故障</a:t>
            </a:r>
            <a:r>
              <a:rPr lang="zh-CN" altLang="en-US" sz="1600" dirty="0">
                <a:latin typeface="微软雅黑" panose="020B0503020204020204" pitchFamily="34" charset="-122"/>
                <a:ea typeface="微软雅黑" panose="020B0503020204020204" pitchFamily="34" charset="-122"/>
                <a:sym typeface="等线" panose="02010600030101010101" pitchFamily="2" charset="-122"/>
              </a:rPr>
              <a:t>带来功能不可用</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。主要包含如下三方面的内容</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功能分解</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：定义功能要求，画出业务流程时序图，给出业务流程关键动作</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失效分析</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：定义每个流程的失效模式，基于流程动作分析产生失效的原因</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zh-CN" altLang="en-US" sz="1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容错措施</a:t>
            </a:r>
            <a:r>
              <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：给出避免失效或者降低失效发生概率的方案</a:t>
            </a:r>
            <a:endParaRPr lang="zh-CN" altLang="en-US" sz="140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lvl="1" indent="-285750">
              <a:lnSpc>
                <a:spcPct val="200000"/>
              </a:lnSpc>
              <a:buFont typeface="Wingdings" panose="05000000000000000000" charset="0"/>
              <a:buChar char="p"/>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业务流程可靠与载体自身可靠共同作用来保证业务特性不会</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少发生失效</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gn="l">
              <a:lnSpc>
                <a:spcPct val="200000"/>
              </a:lnSpc>
              <a:buClrTx/>
              <a:buSzTx/>
              <a:buFont typeface="Wingdings" panose="05000000000000000000" charset="0"/>
              <a:buChar char="ü"/>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sym typeface="+mn-ea"/>
              </a:rPr>
              <a:t>载体自身可靠性：</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故障对象自修复+冗余机制</a:t>
            </a:r>
            <a:endParaRPr lang="zh-CN" altLang="en-US" sz="14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lvl="1" indent="-285750" algn="l">
              <a:lnSpc>
                <a:spcPct val="200000"/>
              </a:lnSpc>
              <a:buClrTx/>
              <a:buSzTx/>
              <a:buFont typeface="Wingdings" panose="05000000000000000000" charset="0"/>
              <a:buChar char="ü"/>
            </a:pPr>
            <a:r>
              <a:rPr lang="zh-CN" altLang="en-US" sz="1400" b="1">
                <a:latin typeface="微软雅黑" panose="020B0503020204020204" pitchFamily="34" charset="-122"/>
                <a:ea typeface="微软雅黑" panose="020B0503020204020204" pitchFamily="34" charset="-122"/>
                <a:cs typeface="微软雅黑" panose="020B0503020204020204" pitchFamily="34" charset="-122"/>
                <a:sym typeface="+mn-ea"/>
              </a:rPr>
              <a:t>业务流程可靠性：</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对</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故障对象自修复+冗余切换期间的失败进行重试（本地重试、异地重试），直接修复故障，跳过故障对象</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9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4100"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4101"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4102"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4103"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4104" name="TextBox 23"/>
          <p:cNvSpPr/>
          <p:nvPr/>
        </p:nvSpPr>
        <p:spPr>
          <a:xfrm>
            <a:off x="5483225" y="2625725"/>
            <a:ext cx="3094990"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2 FMEA</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分析</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05"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4106" name="Group 10"/>
          <p:cNvGrpSpPr>
            <a:grpSpLocks noChangeAspect="1"/>
          </p:cNvGrpSpPr>
          <p:nvPr/>
        </p:nvGrpSpPr>
        <p:grpSpPr>
          <a:xfrm>
            <a:off x="8520113" y="3613150"/>
            <a:ext cx="2052637" cy="406400"/>
            <a:chOff x="0" y="0"/>
            <a:chExt cx="2172097" cy="430362"/>
          </a:xfrm>
        </p:grpSpPr>
        <p:pic>
          <p:nvPicPr>
            <p:cNvPr id="4108"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4109"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4110"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4111"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4107"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9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4100"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4101"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4102"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4103"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4104" name="TextBox 23"/>
          <p:cNvSpPr/>
          <p:nvPr/>
        </p:nvSpPr>
        <p:spPr>
          <a:xfrm>
            <a:off x="5552440" y="2625725"/>
            <a:ext cx="5077460"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2.1 FMEA</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之基础概念</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05"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4106" name="Group 10"/>
          <p:cNvGrpSpPr>
            <a:grpSpLocks noChangeAspect="1"/>
          </p:cNvGrpSpPr>
          <p:nvPr/>
        </p:nvGrpSpPr>
        <p:grpSpPr>
          <a:xfrm>
            <a:off x="8520113" y="3613150"/>
            <a:ext cx="2052637" cy="406400"/>
            <a:chOff x="0" y="0"/>
            <a:chExt cx="2172097" cy="430362"/>
          </a:xfrm>
        </p:grpSpPr>
        <p:pic>
          <p:nvPicPr>
            <p:cNvPr id="4108"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4109"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4110"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4111"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4107"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ChangeArrowheads="1"/>
          </p:cNvSpPr>
          <p:nvPr/>
        </p:nvSpPr>
        <p:spPr bwMode="auto">
          <a:xfrm>
            <a:off x="9210675" y="5988050"/>
            <a:ext cx="19542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i="1">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726613" y="19050"/>
            <a:ext cx="170815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文本框 9"/>
          <p:cNvSpPr>
            <a:spLocks noChangeArrowheads="1"/>
          </p:cNvSpPr>
          <p:nvPr/>
        </p:nvSpPr>
        <p:spPr bwMode="auto">
          <a:xfrm>
            <a:off x="9510713" y="6210300"/>
            <a:ext cx="2163762"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zh-CN" sz="100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a:p>
        </p:txBody>
      </p:sp>
      <p:sp>
        <p:nvSpPr>
          <p:cNvPr id="5125" name="TextBox 1"/>
          <p:cNvSpPr>
            <a:spLocks noChangeArrowheads="1"/>
          </p:cNvSpPr>
          <p:nvPr/>
        </p:nvSpPr>
        <p:spPr bwMode="auto">
          <a:xfrm>
            <a:off x="31750" y="46038"/>
            <a:ext cx="45354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墨菲定律</a:t>
            </a:r>
            <a:endParaRPr lang="zh-CN" altLang="en-US" sz="3600" dirty="0"/>
          </a:p>
        </p:txBody>
      </p:sp>
      <p:sp>
        <p:nvSpPr>
          <p:cNvPr id="7" name="Rectangle 2"/>
          <p:cNvSpPr txBox="1">
            <a:spLocks noChangeArrowheads="1"/>
          </p:cNvSpPr>
          <p:nvPr/>
        </p:nvSpPr>
        <p:spPr bwMode="auto">
          <a:xfrm>
            <a:off x="312893" y="871055"/>
            <a:ext cx="4929188" cy="5715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r>
              <a:rPr lang="zh-CN" altLang="en-US" sz="2800" b="1" dirty="0">
                <a:solidFill>
                  <a:srgbClr val="FF0000"/>
                </a:solidFill>
                <a:latin typeface="微软雅黑" panose="020B0503020204020204" pitchFamily="34" charset="-122"/>
                <a:ea typeface="微软雅黑" panose="020B0503020204020204" pitchFamily="34" charset="-122"/>
              </a:rPr>
              <a:t>生活的现象</a:t>
            </a:r>
            <a:r>
              <a:rPr lang="en-US" altLang="zh-CN" sz="2800" b="1" dirty="0">
                <a:solidFill>
                  <a:srgbClr val="FF0000"/>
                </a:solidFill>
                <a:latin typeface="微软雅黑" panose="020B0503020204020204" pitchFamily="34" charset="-122"/>
                <a:ea typeface="微软雅黑" panose="020B0503020204020204" pitchFamily="34" charset="-122"/>
              </a:rPr>
              <a:t>--</a:t>
            </a:r>
            <a:r>
              <a:rPr lang="zh-CN" altLang="en-US" sz="2800" b="1" dirty="0">
                <a:solidFill>
                  <a:srgbClr val="FF0000"/>
                </a:solidFill>
                <a:latin typeface="微软雅黑" panose="020B0503020204020204" pitchFamily="34" charset="-122"/>
                <a:ea typeface="微软雅黑" panose="020B0503020204020204" pitchFamily="34" charset="-122"/>
              </a:rPr>
              <a:t>默菲定律</a:t>
            </a:r>
            <a:endParaRPr lang="zh-CN" altLang="en-US" sz="2800" b="1" dirty="0">
              <a:solidFill>
                <a:srgbClr val="FF0000"/>
              </a:solidFill>
              <a:latin typeface="微软雅黑" panose="020B0503020204020204" pitchFamily="34" charset="-122"/>
              <a:ea typeface="微软雅黑" panose="020B0503020204020204" pitchFamily="34" charset="-122"/>
            </a:endParaRPr>
          </a:p>
        </p:txBody>
      </p:sp>
      <p:sp>
        <p:nvSpPr>
          <p:cNvPr id="8" name="Rectangle 3"/>
          <p:cNvSpPr txBox="1">
            <a:spLocks noChangeArrowheads="1"/>
          </p:cNvSpPr>
          <p:nvPr/>
        </p:nvSpPr>
        <p:spPr bwMode="auto">
          <a:xfrm>
            <a:off x="317037" y="1412643"/>
            <a:ext cx="6840959" cy="206079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2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默菲定律：</a:t>
            </a:r>
            <a:r>
              <a:rPr lang="zh-CN" altLang="en-US" sz="2000" b="1" dirty="0">
                <a:solidFill>
                  <a:srgbClr val="0070C0"/>
                </a:solidFill>
                <a:latin typeface="微软雅黑" panose="020B0503020204020204" pitchFamily="34" charset="-122"/>
                <a:ea typeface="微软雅黑" panose="020B0503020204020204" pitchFamily="34" charset="-122"/>
              </a:rPr>
              <a:t>所有可能出错的地方都将会出错！</a:t>
            </a:r>
            <a:endParaRPr lang="zh-CN" altLang="en-US" sz="2000" b="1" dirty="0">
              <a:solidFill>
                <a:srgbClr val="0070C0"/>
              </a:solidFill>
              <a:latin typeface="微软雅黑" panose="020B0503020204020204" pitchFamily="34" charset="-122"/>
              <a:ea typeface="微软雅黑" panose="020B0503020204020204" pitchFamily="34" charset="-122"/>
            </a:endParaRPr>
          </a:p>
          <a:p>
            <a:pPr eaLnBrk="1" hangingPunct="1">
              <a:lnSpc>
                <a:spcPct val="200000"/>
              </a:lnSpc>
              <a:buFont typeface="Wingdings" panose="05000000000000000000" pitchFamily="2" charset="2"/>
              <a:buNone/>
            </a:pPr>
            <a:r>
              <a:rPr lang="zh-CN" altLang="en-US" sz="2000" dirty="0">
                <a:latin typeface="微软雅黑" panose="020B0503020204020204" pitchFamily="34" charset="-122"/>
                <a:ea typeface="微软雅黑" panose="020B0503020204020204" pitchFamily="34" charset="-122"/>
              </a:rPr>
              <a:t>   那么，在产品研发时我们都担心一些什么呢？</a:t>
            </a:r>
            <a:endParaRPr lang="en-US" altLang="zh-CN" sz="2000" dirty="0">
              <a:latin typeface="微软雅黑" panose="020B0503020204020204" pitchFamily="34" charset="-122"/>
              <a:ea typeface="微软雅黑" panose="020B0503020204020204" pitchFamily="34" charset="-122"/>
            </a:endParaRPr>
          </a:p>
          <a:p>
            <a:pPr eaLnBrk="1" hangingPunct="1">
              <a:lnSpc>
                <a:spcPct val="200000"/>
              </a:lnSpc>
              <a:buFont typeface="Wingdings" panose="05000000000000000000" pitchFamily="2" charset="2"/>
              <a:buChar char="p"/>
            </a:pPr>
            <a:r>
              <a:rPr lang="en-US" altLang="zh-CN" sz="2000" dirty="0">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：将问题</a:t>
            </a:r>
            <a:r>
              <a:rPr lang="zh-CN" altLang="en-US" sz="2000" b="1" dirty="0">
                <a:solidFill>
                  <a:srgbClr val="FF0000"/>
                </a:solidFill>
                <a:latin typeface="微软雅黑" panose="020B0503020204020204" pitchFamily="34" charset="-122"/>
                <a:ea typeface="微软雅黑" panose="020B0503020204020204" pitchFamily="34" charset="-122"/>
              </a:rPr>
              <a:t>扼杀在摇篮</a:t>
            </a:r>
            <a:r>
              <a:rPr lang="zh-CN" altLang="en-US" sz="2000" dirty="0">
                <a:latin typeface="微软雅黑" panose="020B0503020204020204" pitchFamily="34" charset="-122"/>
                <a:ea typeface="微软雅黑" panose="020B0503020204020204" pitchFamily="34" charset="-122"/>
              </a:rPr>
              <a:t>之中 </a:t>
            </a:r>
            <a:endParaRPr lang="zh-CN" altLang="en-US" sz="2000" dirty="0">
              <a:latin typeface="微软雅黑" panose="020B0503020204020204" pitchFamily="34" charset="-122"/>
              <a:ea typeface="微软雅黑" panose="020B0503020204020204" pitchFamily="34" charset="-122"/>
            </a:endParaRPr>
          </a:p>
        </p:txBody>
      </p:sp>
      <p:pic>
        <p:nvPicPr>
          <p:cNvPr id="9"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8229" y="3659175"/>
            <a:ext cx="3189287" cy="225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16613" y="1058380"/>
            <a:ext cx="4106842" cy="2415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7"/>
          <p:cNvSpPr>
            <a:spLocks noChangeArrowheads="1"/>
          </p:cNvSpPr>
          <p:nvPr/>
        </p:nvSpPr>
        <p:spPr bwMode="auto">
          <a:xfrm>
            <a:off x="3944990" y="3473441"/>
            <a:ext cx="7046220" cy="2346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algn="just">
              <a:lnSpc>
                <a:spcPct val="15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对于可能存在的风险，</a:t>
            </a:r>
            <a:r>
              <a:rPr lang="zh-CN" altLang="en-US" sz="2000" b="1" dirty="0">
                <a:solidFill>
                  <a:srgbClr val="FF0000"/>
                </a:solidFill>
                <a:latin typeface="微软雅黑" panose="020B0503020204020204" pitchFamily="34" charset="-122"/>
                <a:ea typeface="微软雅黑" panose="020B0503020204020204" pitchFamily="34" charset="-122"/>
              </a:rPr>
              <a:t>“差不多“</a:t>
            </a:r>
            <a:r>
              <a:rPr lang="zh-CN" altLang="en-US" sz="2000" dirty="0">
                <a:latin typeface="微软雅黑" panose="020B0503020204020204" pitchFamily="34" charset="-122"/>
                <a:ea typeface="微软雅黑" panose="020B0503020204020204" pitchFamily="34" charset="-122"/>
              </a:rPr>
              <a:t>先生觉得可以一笔带过，而</a:t>
            </a:r>
            <a:r>
              <a:rPr lang="zh-CN" altLang="en-US" sz="2000" b="1" dirty="0">
                <a:solidFill>
                  <a:srgbClr val="FF0000"/>
                </a:solidFill>
                <a:latin typeface="微软雅黑" panose="020B0503020204020204" pitchFamily="34" charset="-122"/>
                <a:ea typeface="微软雅黑" panose="020B0503020204020204" pitchFamily="34" charset="-122"/>
              </a:rPr>
              <a:t>“零缺陷“</a:t>
            </a:r>
            <a:r>
              <a:rPr lang="zh-CN" altLang="en-US" sz="2000" dirty="0">
                <a:latin typeface="微软雅黑" panose="020B0503020204020204" pitchFamily="34" charset="-122"/>
                <a:ea typeface="微软雅黑" panose="020B0503020204020204" pitchFamily="34" charset="-122"/>
              </a:rPr>
              <a:t>先生觉得要不断分析其中的根本原因，然后找到解决对策。</a:t>
            </a:r>
            <a:endParaRPr lang="en-US" altLang="zh-CN" sz="2000" dirty="0">
              <a:latin typeface="微软雅黑" panose="020B0503020204020204" pitchFamily="34" charset="-122"/>
              <a:ea typeface="微软雅黑" panose="020B0503020204020204" pitchFamily="34" charset="-122"/>
            </a:endParaRPr>
          </a:p>
          <a:p>
            <a:pPr marL="342900" indent="-342900" algn="just">
              <a:lnSpc>
                <a:spcPct val="150000"/>
              </a:lnSpc>
              <a:buFont typeface="Wingdings" panose="05000000000000000000" pitchFamily="2" charset="2"/>
              <a:buChar char="p"/>
            </a:pPr>
            <a:r>
              <a:rPr lang="en-US" altLang="zh-CN" sz="2000" dirty="0">
                <a:latin typeface="微软雅黑" panose="020B0503020204020204" pitchFamily="34" charset="-122"/>
                <a:ea typeface="微软雅黑" panose="020B0503020204020204" pitchFamily="34" charset="-122"/>
              </a:rPr>
              <a:t>FMEA</a:t>
            </a:r>
            <a:r>
              <a:rPr lang="zh-CN" altLang="en-US" sz="2000" dirty="0">
                <a:latin typeface="微软雅黑" panose="020B0503020204020204" pitchFamily="34" charset="-122"/>
                <a:ea typeface="微软雅黑" panose="020B0503020204020204" pitchFamily="34" charset="-122"/>
              </a:rPr>
              <a:t>就是由第二类人提出和优化，并且在这几十年的不断迭代中，已经逐渐变为一种考虑问题的思考方式。</a:t>
            </a:r>
            <a:endParaRPr lang="zh-CN" altLang="en-US" sz="2000" dirty="0">
              <a:latin typeface="微软雅黑" panose="020B0503020204020204" pitchFamily="34" charset="-122"/>
              <a:ea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COMMONDATA" val="eyJoZGlkIjoiYzIwNTJlZTliYWQ3NTE0ODI1NjhiYTVlMDAyYWE5MWU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7780</Words>
  <Application>WPS 演示</Application>
  <PresentationFormat>自定义</PresentationFormat>
  <Paragraphs>479</Paragraphs>
  <Slides>40</Slides>
  <Notes>1</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40</vt:i4>
      </vt:variant>
    </vt:vector>
  </HeadingPairs>
  <TitlesOfParts>
    <vt:vector size="54" baseType="lpstr">
      <vt:lpstr>Arial</vt:lpstr>
      <vt:lpstr>宋体</vt:lpstr>
      <vt:lpstr>Wingdings</vt:lpstr>
      <vt:lpstr>Calibri</vt:lpstr>
      <vt:lpstr>微软雅黑 Light</vt:lpstr>
      <vt:lpstr>微软雅黑</vt:lpstr>
      <vt:lpstr>Wingdings</vt:lpstr>
      <vt:lpstr>等线</vt:lpstr>
      <vt:lpstr>华文细黑</vt:lpstr>
      <vt:lpstr>Arial Unicode MS</vt:lpstr>
      <vt:lpstr>楷体_GB2312</vt:lpstr>
      <vt:lpstr>新宋体</vt:lpstr>
      <vt:lpstr>Office 主题</vt:lpstr>
      <vt:lpstr>Excel.Sheet.12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姚金鑫</dc:creator>
  <cp:lastModifiedBy>陈杰</cp:lastModifiedBy>
  <cp:revision>1274</cp:revision>
  <dcterms:created xsi:type="dcterms:W3CDTF">2015-09-28T18:48:00Z</dcterms:created>
  <dcterms:modified xsi:type="dcterms:W3CDTF">2023-10-23T01:38:05Z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433F2D9F-26BB-4A39-3F3F-3F3F3F3F073F</vt:lpwstr>
  </property>
  <property fmtid="{D5CDD505-2E9C-101B-9397-08002B2CF9AE}" pid="3" name="ArticulatePath">
    <vt:lpwstr>公司PPT模版-白底-16比9（2015）</vt:lpwstr>
  </property>
  <property fmtid="{D5CDD505-2E9C-101B-9397-08002B2CF9AE}" pid="4" name="KSOProductBuildVer">
    <vt:lpwstr>2052-12.1.0.15398</vt:lpwstr>
  </property>
  <property fmtid="{D5CDD505-2E9C-101B-9397-08002B2CF9AE}" pid="5" name="ICV">
    <vt:lpwstr>E6060EA035424B91AFDD6FB957B847AE_13</vt:lpwstr>
  </property>
</Properties>
</file>